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1"/>
    <p:restoredTop sz="96723"/>
  </p:normalViewPr>
  <p:slideViewPr>
    <p:cSldViewPr snapToGrid="0">
      <p:cViewPr>
        <p:scale>
          <a:sx n="120" d="100"/>
          <a:sy n="120" d="100"/>
        </p:scale>
        <p:origin x="10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71AAC-D5EA-9A42-BE23-6604986DA297}" type="datetimeFigureOut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63B3E-F7D5-CA48-9CDF-DB0E4434961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55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155CA-EB2E-B71C-D4D9-8BC47A0DD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2FA36D-2A62-77D0-6613-EA1157A9C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F7C28-6994-C469-43D7-D6F843D4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3579-46CA-8640-B22D-F55B5EB0D916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C01AC0-FCB3-2ACF-BEFE-68A8BDDE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F25C6-5F33-55AE-9EC1-6059D9BD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131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69F66-6598-2DC3-8C96-EC8648D9F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301DCD-2B65-757E-9535-75736F62A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E5F2F-FB4F-A491-C14A-656EAD4F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BC840-97EB-5E44-9F16-02D68DDF21AA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5DFA67-6173-43F3-66F2-737F1347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CD7E3-235B-F69A-5538-FDF97ECF4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69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F12D89-847C-06F4-7AB7-99F1C59E2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8CDF08-C0E5-8EE6-2D42-842425C03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C220C-051E-4E7C-0392-3128C65E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BA1C-D988-B74E-A548-A8D8483618F2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B7BD6-2A44-38DE-A300-88977745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D46D3-4B1A-A57C-02C6-79928252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261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D44DC-4653-8718-2D8F-7F6981F0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0DD3A1-D1C4-1D61-7C48-9F476F61C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971A5-0111-0746-3D87-5257B41F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ACCD-27A3-264F-B64C-A393441D2745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A356A-6B85-3034-0B2F-DB840A77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27F89-A662-DBD8-E88C-AAF9F362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86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FFC7F-48CF-4188-77A5-1BADC192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E410D-3E94-3426-ED0E-C78337333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810C50-305A-BACE-C98C-46DD9802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657A-745E-A243-A345-0DDF93B174B0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EA30D-AED5-310F-E073-02F7BDE2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0B9657-4511-A87E-C619-AFC25FF4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370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544CF-7A2A-7FAB-7C50-90596B6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98F7A-98A8-0DE5-6A7C-330634C4E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173060-1805-D5C7-5284-87455FDC7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D01B1D-3314-48F5-941C-AAFBADA8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E22D6-26CD-1D4F-8CA8-E98CCFE81525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AE73CE-61AA-912D-F27D-A0A73B7C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E87FC-38A4-A1AC-BD2C-3511F644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50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80B1-4C1A-B9F8-0538-708C32A5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664163-41EF-33A9-7EA5-A0C0B76B6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70B77F-CE52-3952-E6A2-740E4E7E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11DD82-3C61-2F99-2219-B3EC8B4B2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0F513C-F5B5-0EA5-297A-03FE862F6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15F9F8-0863-5EB4-71F9-A85396B8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1318-445F-0E44-ADB1-137880567861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EBB2A2-2DB5-9B92-FD7F-E9DD763DC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E045A-A162-FAF0-1591-39A1F11A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513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D42F2-1A03-6657-72A3-AA30687B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95FA9-8452-74DE-B850-5D53352F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B6DA-086D-524B-A3B4-E7D231B42F6F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86F007-089B-98D3-392C-09AA8DCF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A5097E-3307-EE52-046E-ECD94874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8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831135-62B4-E261-FCF5-39A52DE6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3A47-4EE3-3644-9891-4AA8462987FA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A72901-8039-E749-DE72-6DFAA525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8F360-2434-A76B-07DF-D7C08D83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10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5EC7A-230B-7285-E557-3B05F75B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4CC9E-5A2A-5E80-A6E5-7B13C6E3B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1879FF-B4F7-751F-7389-F85073F8E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EDE438-1F3E-53AF-909F-CCD5325C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9D2B-2973-4F48-BDE1-F4DB06BF8C82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B29B0-1199-4669-3E54-E24EA4D4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18EE26-1E01-0F1C-0CAA-2A8DD984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99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4E339-FDA2-31DF-B703-95016987A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259EC8-59E6-EC72-92AF-397C00A79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33E0E-61A1-2C3E-A057-F949AF18A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465BBA-2779-E538-F085-78A5545E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D8F0F-C625-8549-AFC7-561A13B8F482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802BF9-4247-4BA6-0461-D23993C8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41DC3-ED59-9E90-5E32-3A9F0EB2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595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E3C2C3-974F-545D-81A8-D3A2E002F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ECF824-9724-AD4A-6754-8B8787B6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54130-B1FD-A512-E3F6-37EBBF738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57F2F6-2414-384E-827C-D02BA3FB3564}" type="datetime1">
              <a:rPr kumimoji="1" lang="ko-KR" altLang="en-US" smtClean="0"/>
              <a:t>2025. 9. 9.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BF1BA-B458-5373-C09E-408D7EA87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EB11FC-806A-105C-A9CC-59EFF5258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24B5C9-5742-A44E-8ED6-6132E06953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8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35929D-2106-0CD0-86FB-2FAD4A84A7E4}"/>
              </a:ext>
            </a:extLst>
          </p:cNvPr>
          <p:cNvSpPr txBox="1"/>
          <p:nvPr/>
        </p:nvSpPr>
        <p:spPr>
          <a:xfrm>
            <a:off x="2627326" y="2336393"/>
            <a:ext cx="693734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/>
              <a:t>캡스톤디자인</a:t>
            </a:r>
            <a:r>
              <a:rPr kumimoji="1" lang="en-US" altLang="ko-KR" sz="4400" dirty="0"/>
              <a:t> II </a:t>
            </a:r>
            <a:r>
              <a:rPr kumimoji="1" lang="ko-KR" altLang="en-US" sz="4400" dirty="0"/>
              <a:t>중간 발표</a:t>
            </a:r>
            <a:endParaRPr kumimoji="1" lang="en-US" altLang="ko-KR" sz="4400" dirty="0"/>
          </a:p>
          <a:p>
            <a:pPr algn="ctr"/>
            <a:r>
              <a:rPr kumimoji="1" lang="ko-KR" altLang="en-US" sz="2000" dirty="0"/>
              <a:t>가명처리 및 가명정보 자동화 플랫폼 구축</a:t>
            </a:r>
            <a:endParaRPr kumimoji="1" lang="en-US" altLang="ko-KR" sz="4400" dirty="0"/>
          </a:p>
          <a:p>
            <a:pPr algn="ctr"/>
            <a:endParaRPr kumimoji="1" lang="en-US" altLang="ko-KR" dirty="0"/>
          </a:p>
          <a:p>
            <a:pPr algn="r"/>
            <a:r>
              <a:rPr kumimoji="1" lang="ko-KR" altLang="en-US" dirty="0"/>
              <a:t>팀</a:t>
            </a:r>
            <a:r>
              <a:rPr kumimoji="1" lang="en-US" altLang="ko-KR" dirty="0"/>
              <a:t>: J</a:t>
            </a:r>
          </a:p>
          <a:p>
            <a:pPr algn="r"/>
            <a:r>
              <a:rPr kumimoji="1" lang="en-US" altLang="ko-KR" dirty="0"/>
              <a:t>20201753</a:t>
            </a:r>
            <a:r>
              <a:rPr kumimoji="1" lang="ko-KR" altLang="en-US" dirty="0"/>
              <a:t> 장재혁</a:t>
            </a:r>
            <a:endParaRPr kumimoji="1" lang="en-US" altLang="ko-KR" dirty="0"/>
          </a:p>
          <a:p>
            <a:pPr algn="r"/>
            <a:r>
              <a:rPr kumimoji="1" lang="en-US" altLang="ko-KR" dirty="0"/>
              <a:t>20211868</a:t>
            </a:r>
            <a:r>
              <a:rPr kumimoji="1" lang="ko-KR" altLang="en-US" dirty="0"/>
              <a:t> 권정은</a:t>
            </a:r>
            <a:endParaRPr kumimoji="1"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6DD1F-E31A-E40C-1DD4-D1B1D706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42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E0877-32F2-8CAD-74F7-6872AA02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D6265D-920B-A5F1-9788-7AD2F907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BC7A6-EF9E-AC28-EBDF-34F724BBCCFF}"/>
              </a:ext>
            </a:extLst>
          </p:cNvPr>
          <p:cNvSpPr txBox="1"/>
          <p:nvPr/>
        </p:nvSpPr>
        <p:spPr>
          <a:xfrm>
            <a:off x="360000" y="360000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05.</a:t>
            </a:r>
            <a:r>
              <a:rPr kumimoji="1" lang="ko-KR" altLang="en-US" sz="2000" b="1" dirty="0"/>
              <a:t> 경량 하이브리드 메시지 브로커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3D1C2-A19D-327B-4483-4066821A6580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2D028-4A7A-0980-59DE-5A5F40F8D5EC}"/>
              </a:ext>
            </a:extLst>
          </p:cNvPr>
          <p:cNvSpPr txBox="1"/>
          <p:nvPr/>
        </p:nvSpPr>
        <p:spPr>
          <a:xfrm>
            <a:off x="584030" y="944813"/>
            <a:ext cx="7202613" cy="123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이후 핵심 구현 사항</a:t>
            </a:r>
            <a:endParaRPr kumimoji="1" lang="en-US" altLang="ko-KR" sz="14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디스크 기반 토픽 생성 및 삭제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토픽 모드 전환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메모리 기반</a:t>
            </a:r>
            <a:r>
              <a:rPr kumimoji="1" lang="en-US" altLang="ko-KR" sz="1400" dirty="0"/>
              <a:t> →</a:t>
            </a:r>
            <a:r>
              <a:rPr kumimoji="1" lang="ko-KR" altLang="en-US" sz="1400" dirty="0"/>
              <a:t>디스크 혹은 반대</a:t>
            </a:r>
            <a:r>
              <a:rPr kumimoji="1"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디스크 기반 토픽 수에 따른 메모리 기반 토픽 용량 제한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적응형 용량 제한 알고리즘</a:t>
            </a:r>
            <a:r>
              <a:rPr kumimoji="1" lang="en-US" altLang="ko-KR" sz="1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B2ECA-F878-2543-848B-80A1FC32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7" y="2480562"/>
            <a:ext cx="3660949" cy="1642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E74961-DC77-61ED-E2E7-A94B3D3C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40" y="2480562"/>
            <a:ext cx="3700526" cy="1708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93E213-F188-A9FC-23C8-FA4FAE10D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9" y="4381252"/>
            <a:ext cx="3627967" cy="1635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07B38B-C1F8-44B5-F801-95F0EBAAD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024" y="2506947"/>
            <a:ext cx="3654352" cy="1655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C99EC-B619-CAD2-FEC8-33328BE15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024" y="4348271"/>
            <a:ext cx="3654352" cy="1655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875965-DF71-66F9-1097-E9DAFCDE7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699" y="4381252"/>
            <a:ext cx="3627967" cy="16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F4A7-DAF4-2EEA-6069-DB23C1ED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F23C07-8A79-1B23-C3E6-5C0F5505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2FC86-1301-1C5C-5C51-15B1AEBE8588}"/>
              </a:ext>
            </a:extLst>
          </p:cNvPr>
          <p:cNvSpPr txBox="1"/>
          <p:nvPr/>
        </p:nvSpPr>
        <p:spPr>
          <a:xfrm>
            <a:off x="360000" y="360000"/>
            <a:ext cx="5758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06.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GUI</a:t>
            </a:r>
            <a:r>
              <a:rPr kumimoji="1" lang="ko-KR" altLang="en-US" sz="2000" b="1" dirty="0"/>
              <a:t> 구성 및 </a:t>
            </a:r>
            <a:r>
              <a:rPr kumimoji="1" lang="en-US" altLang="ko-KR" sz="2000" b="1" dirty="0"/>
              <a:t>Markdown </a:t>
            </a:r>
            <a:r>
              <a:rPr kumimoji="1" lang="ko-KR" altLang="en-US" sz="2000" b="1" dirty="0"/>
              <a:t>인코더 시스템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EAA15-FAFB-F14A-487F-C4861BF13D3A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528A23EA-1EC3-E178-16F7-984A1477C39A}"/>
              </a:ext>
            </a:extLst>
          </p:cNvPr>
          <p:cNvSpPr/>
          <p:nvPr/>
        </p:nvSpPr>
        <p:spPr>
          <a:xfrm>
            <a:off x="888647" y="1288858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구성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B1819C-BE2D-4D5C-79F1-3FDE48E2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1" y="2516277"/>
            <a:ext cx="11843263" cy="21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9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2E8-323C-F3FF-9FD6-2D8789F1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0EBEBE-E224-D0F4-59B3-B5753AD5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6DB5AA-DA94-01FC-6036-F6DF7D562FBD}"/>
              </a:ext>
            </a:extLst>
          </p:cNvPr>
          <p:cNvSpPr txBox="1"/>
          <p:nvPr/>
        </p:nvSpPr>
        <p:spPr>
          <a:xfrm>
            <a:off x="360000" y="360000"/>
            <a:ext cx="5758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06.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GUI</a:t>
            </a:r>
            <a:r>
              <a:rPr kumimoji="1" lang="ko-KR" altLang="en-US" sz="2000" b="1" dirty="0"/>
              <a:t> 구성 및 </a:t>
            </a:r>
            <a:r>
              <a:rPr kumimoji="1" lang="en-US" altLang="ko-KR" sz="2000" b="1" dirty="0"/>
              <a:t>Markdown </a:t>
            </a:r>
            <a:r>
              <a:rPr kumimoji="1" lang="ko-KR" altLang="en-US" sz="2000" b="1" dirty="0"/>
              <a:t>인코더 시스템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E0938-353A-753D-9563-129997223393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179E782-4E42-A71D-1BD1-C1EC67AB4441}"/>
              </a:ext>
            </a:extLst>
          </p:cNvPr>
          <p:cNvSpPr/>
          <p:nvPr/>
        </p:nvSpPr>
        <p:spPr>
          <a:xfrm>
            <a:off x="1058770" y="959247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</a:t>
            </a:r>
            <a:r>
              <a:rPr lang="ko-KR" altLang="en-US" sz="3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목업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165548-DCD5-1B60-75FF-459901EAA8BF}"/>
              </a:ext>
            </a:extLst>
          </p:cNvPr>
          <p:cNvGrpSpPr/>
          <p:nvPr/>
        </p:nvGrpSpPr>
        <p:grpSpPr>
          <a:xfrm>
            <a:off x="6169163" y="1765171"/>
            <a:ext cx="4890896" cy="4750677"/>
            <a:chOff x="949720" y="1658627"/>
            <a:chExt cx="5062848" cy="50628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1EB596-6ACA-606B-8C33-AF1B24BDB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720" y="1658627"/>
              <a:ext cx="5062848" cy="5062848"/>
            </a:xfrm>
            <a:prstGeom prst="rect">
              <a:avLst/>
            </a:prstGeom>
            <a:ln>
              <a:solidFill>
                <a:schemeClr val="dk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54AE4E-653E-0D77-1D5B-C81CA799BC2E}"/>
                </a:ext>
              </a:extLst>
            </p:cNvPr>
            <p:cNvSpPr txBox="1"/>
            <p:nvPr/>
          </p:nvSpPr>
          <p:spPr>
            <a:xfrm>
              <a:off x="2994472" y="3623790"/>
              <a:ext cx="8915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/>
                <a:t>결합률</a:t>
              </a:r>
              <a:r>
                <a:rPr kumimoji="1" lang="en-US" altLang="ko-KR" sz="1000" dirty="0"/>
                <a:t>:</a:t>
              </a:r>
              <a:r>
                <a:rPr kumimoji="1" lang="ko-KR" altLang="en-US" sz="1000" dirty="0"/>
                <a:t> </a:t>
              </a:r>
              <a:r>
                <a:rPr kumimoji="1" lang="en-US" altLang="ko-KR" sz="1000" dirty="0"/>
                <a:t>82%</a:t>
              </a:r>
              <a:endParaRPr kumimoji="1" lang="ko-KR" altLang="en-US" sz="1000" dirty="0"/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13C6B37-8A63-6B59-F3D9-F12CDB52F043}"/>
              </a:ext>
            </a:extLst>
          </p:cNvPr>
          <p:cNvSpPr/>
          <p:nvPr/>
        </p:nvSpPr>
        <p:spPr>
          <a:xfrm>
            <a:off x="4435826" y="5305190"/>
            <a:ext cx="1054087" cy="4331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/>
                </a:solidFill>
              </a:rPr>
              <a:t>더보기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FC1BBBC-1A68-6DFE-0D71-502ECC8F4120}"/>
              </a:ext>
            </a:extLst>
          </p:cNvPr>
          <p:cNvSpPr/>
          <p:nvPr/>
        </p:nvSpPr>
        <p:spPr>
          <a:xfrm>
            <a:off x="9805052" y="5886669"/>
            <a:ext cx="1054087" cy="4331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내보내기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52692-1A46-DBB8-83AC-394CB4BA357A}"/>
              </a:ext>
            </a:extLst>
          </p:cNvPr>
          <p:cNvSpPr txBox="1"/>
          <p:nvPr/>
        </p:nvSpPr>
        <p:spPr>
          <a:xfrm>
            <a:off x="1130531" y="1332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741063-3FBA-FC47-A37C-74A0BB9A9647}"/>
              </a:ext>
            </a:extLst>
          </p:cNvPr>
          <p:cNvGrpSpPr/>
          <p:nvPr/>
        </p:nvGrpSpPr>
        <p:grpSpPr>
          <a:xfrm>
            <a:off x="765129" y="1765171"/>
            <a:ext cx="4890896" cy="4750677"/>
            <a:chOff x="595006" y="1970798"/>
            <a:chExt cx="4890896" cy="47506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10658B9-E574-6B7A-88D9-886ED2543515}"/>
                </a:ext>
              </a:extLst>
            </p:cNvPr>
            <p:cNvGrpSpPr/>
            <p:nvPr/>
          </p:nvGrpSpPr>
          <p:grpSpPr>
            <a:xfrm>
              <a:off x="595006" y="1970798"/>
              <a:ext cx="4890896" cy="4750677"/>
              <a:chOff x="595006" y="1658627"/>
              <a:chExt cx="5062848" cy="5062848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B36FE25-BD8D-5907-F59E-408B8756CB48}"/>
                  </a:ext>
                </a:extLst>
              </p:cNvPr>
              <p:cNvGrpSpPr/>
              <p:nvPr/>
            </p:nvGrpSpPr>
            <p:grpSpPr>
              <a:xfrm>
                <a:off x="595006" y="1658627"/>
                <a:ext cx="5062848" cy="5062848"/>
                <a:chOff x="949720" y="1658627"/>
                <a:chExt cx="5062848" cy="5062848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2FFF511C-96AD-5ABF-9ABE-6FC31612A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9720" y="1658627"/>
                  <a:ext cx="5062848" cy="5062848"/>
                </a:xfrm>
                <a:prstGeom prst="rect">
                  <a:avLst/>
                </a:prstGeom>
                <a:ln>
                  <a:solidFill>
                    <a:schemeClr val="dk1"/>
                  </a:solidFill>
                </a:ln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C0A47F4-D14B-84D1-3BEB-22E9C1D218C3}"/>
                    </a:ext>
                  </a:extLst>
                </p:cNvPr>
                <p:cNvSpPr txBox="1"/>
                <p:nvPr/>
              </p:nvSpPr>
              <p:spPr>
                <a:xfrm>
                  <a:off x="2479908" y="3623790"/>
                  <a:ext cx="207781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000" dirty="0"/>
                    <a:t>결합률</a:t>
                  </a:r>
                  <a:r>
                    <a:rPr kumimoji="1" lang="en-US" altLang="ko-KR" sz="1000" dirty="0"/>
                    <a:t>:</a:t>
                  </a:r>
                  <a:r>
                    <a:rPr kumimoji="1" lang="ko-KR" altLang="en-US" sz="1000" dirty="0"/>
                    <a:t> </a:t>
                  </a:r>
                  <a:r>
                    <a:rPr kumimoji="1" lang="en-US" altLang="ko-KR" sz="1000" dirty="0"/>
                    <a:t>82% |</a:t>
                  </a:r>
                  <a:r>
                    <a:rPr kumimoji="1" lang="ko-KR" altLang="en-US" sz="1000" dirty="0"/>
                    <a:t> 재식별 위험률</a:t>
                  </a:r>
                  <a:r>
                    <a:rPr kumimoji="1" lang="en-US" altLang="ko-KR" sz="1000" dirty="0"/>
                    <a:t>:</a:t>
                  </a:r>
                  <a:r>
                    <a:rPr kumimoji="1" lang="ko-KR" altLang="en-US" sz="1000" dirty="0"/>
                    <a:t> </a:t>
                  </a:r>
                  <a:r>
                    <a:rPr kumimoji="1" lang="en-US" altLang="ko-KR" sz="1000" dirty="0"/>
                    <a:t>7%</a:t>
                  </a:r>
                  <a:endParaRPr kumimoji="1" lang="ko-KR" altLang="en-US" sz="1000" dirty="0"/>
                </a:p>
              </p:txBody>
            </p:sp>
          </p:grp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D8792535-8356-D31F-BAFB-8F09C4777200}"/>
                  </a:ext>
                </a:extLst>
              </p:cNvPr>
              <p:cNvSpPr/>
              <p:nvPr/>
            </p:nvSpPr>
            <p:spPr>
              <a:xfrm>
                <a:off x="4394756" y="6125517"/>
                <a:ext cx="1091146" cy="46166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/>
                    </a:solidFill>
                  </a:rPr>
                  <a:t>승인</a:t>
                </a:r>
                <a:r>
                  <a:rPr kumimoji="1" lang="en-US" altLang="ko-KR" sz="1200" dirty="0">
                    <a:solidFill>
                      <a:schemeClr val="tx1"/>
                    </a:solidFill>
                  </a:rPr>
                  <a:t>/</a:t>
                </a:r>
                <a:r>
                  <a:rPr kumimoji="1" lang="ko-KR" altLang="en-US" sz="1200" dirty="0">
                    <a:solidFill>
                      <a:schemeClr val="tx1"/>
                    </a:solidFill>
                  </a:rPr>
                  <a:t>반려</a:t>
                </a:r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FA8E7A-D2B7-450D-7613-1697D3D6F29F}"/>
                </a:ext>
              </a:extLst>
            </p:cNvPr>
            <p:cNvSpPr/>
            <p:nvPr/>
          </p:nvSpPr>
          <p:spPr>
            <a:xfrm>
              <a:off x="1869057" y="2838163"/>
              <a:ext cx="1190446" cy="231039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/>
                <a:t>request</a:t>
              </a:r>
              <a:endParaRPr kumimoji="1"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2247A4A-0E50-6EEE-CE02-B54569FAF2C1}"/>
                </a:ext>
              </a:extLst>
            </p:cNvPr>
            <p:cNvSpPr/>
            <p:nvPr/>
          </p:nvSpPr>
          <p:spPr>
            <a:xfrm>
              <a:off x="3159676" y="2811286"/>
              <a:ext cx="1113026" cy="276969"/>
            </a:xfrm>
            <a:prstGeom prst="rect">
              <a:avLst/>
            </a:prstGeom>
            <a:solidFill>
              <a:srgbClr val="545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</a:rPr>
                <a:t>report</a:t>
              </a:r>
              <a:endParaRPr kumimoji="1"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 1">
            <a:extLst>
              <a:ext uri="{FF2B5EF4-FFF2-40B4-BE49-F238E27FC236}">
                <a16:creationId xmlns:a16="http://schemas.microsoft.com/office/drawing/2014/main" id="{10A91EF0-B05B-27F1-A06D-F49BE4A90449}"/>
              </a:ext>
            </a:extLst>
          </p:cNvPr>
          <p:cNvSpPr/>
          <p:nvPr/>
        </p:nvSpPr>
        <p:spPr>
          <a:xfrm>
            <a:off x="886670" y="1350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관리자</a:t>
            </a:r>
            <a:r>
              <a:rPr lang="en-US" altLang="ko-KR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</a:t>
            </a:r>
            <a:endParaRPr lang="en-US" sz="200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35951994-D895-4E65-B2AF-1BF85C95D2B2}"/>
              </a:ext>
            </a:extLst>
          </p:cNvPr>
          <p:cNvSpPr/>
          <p:nvPr/>
        </p:nvSpPr>
        <p:spPr>
          <a:xfrm>
            <a:off x="6501270" y="1321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신청자</a:t>
            </a:r>
            <a:r>
              <a:rPr lang="en-US" altLang="ko-KR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GUI</a:t>
            </a:r>
            <a:endParaRPr lang="en-US" sz="2000" dirty="0"/>
          </a:p>
        </p:txBody>
      </p:sp>
      <p:cxnSp>
        <p:nvCxnSpPr>
          <p:cNvPr id="24" name="Google Shape;145;p3">
            <a:extLst>
              <a:ext uri="{FF2B5EF4-FFF2-40B4-BE49-F238E27FC236}">
                <a16:creationId xmlns:a16="http://schemas.microsoft.com/office/drawing/2014/main" id="{089D6720-9C63-D4F7-5D1A-CF3C52C25054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2DB168-4B49-76F6-2E6D-6DC6BE94CF32}"/>
              </a:ext>
            </a:extLst>
          </p:cNvPr>
          <p:cNvSpPr txBox="1"/>
          <p:nvPr/>
        </p:nvSpPr>
        <p:spPr>
          <a:xfrm>
            <a:off x="1429038" y="1547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25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3BB85-08E8-3806-DD5A-67BF356D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E2F94B-5EB8-DE01-6165-FA0C06F4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99B53-24E7-36AF-2E2B-9BA73CDB8D93}"/>
              </a:ext>
            </a:extLst>
          </p:cNvPr>
          <p:cNvSpPr txBox="1"/>
          <p:nvPr/>
        </p:nvSpPr>
        <p:spPr>
          <a:xfrm>
            <a:off x="360000" y="360000"/>
            <a:ext cx="5758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06.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GUI</a:t>
            </a:r>
            <a:r>
              <a:rPr kumimoji="1" lang="ko-KR" altLang="en-US" sz="2000" b="1" dirty="0"/>
              <a:t> 구성 및 </a:t>
            </a:r>
            <a:r>
              <a:rPr kumimoji="1" lang="en-US" altLang="ko-KR" sz="2000" b="1" dirty="0"/>
              <a:t>Markdown </a:t>
            </a:r>
            <a:r>
              <a:rPr kumimoji="1" lang="ko-KR" altLang="en-US" sz="2000" b="1" dirty="0"/>
              <a:t>인코더 시스템 개발</a:t>
            </a:r>
          </a:p>
        </p:txBody>
      </p:sp>
      <p:cxnSp>
        <p:nvCxnSpPr>
          <p:cNvPr id="10" name="Google Shape;145;p3">
            <a:extLst>
              <a:ext uri="{FF2B5EF4-FFF2-40B4-BE49-F238E27FC236}">
                <a16:creationId xmlns:a16="http://schemas.microsoft.com/office/drawing/2014/main" id="{81A9F409-AFC0-D28E-C796-988314A385F4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 2">
            <a:extLst>
              <a:ext uri="{FF2B5EF4-FFF2-40B4-BE49-F238E27FC236}">
                <a16:creationId xmlns:a16="http://schemas.microsoft.com/office/drawing/2014/main" id="{1AF7916E-D34F-C9E8-F4CF-ECA476DC01DF}"/>
              </a:ext>
            </a:extLst>
          </p:cNvPr>
          <p:cNvSpPr/>
          <p:nvPr/>
        </p:nvSpPr>
        <p:spPr>
          <a:xfrm>
            <a:off x="888647" y="1288858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md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변환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EB15E-5FB1-6488-F683-86DD7684DB83}"/>
              </a:ext>
            </a:extLst>
          </p:cNvPr>
          <p:cNvSpPr txBox="1"/>
          <p:nvPr/>
        </p:nvSpPr>
        <p:spPr>
          <a:xfrm>
            <a:off x="1429038" y="1547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F376773-2026-71BE-722A-8580AA42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56" y="3341832"/>
            <a:ext cx="3172699" cy="309104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1CAEDA3-66BA-B3D3-8D8F-F7AB3FA4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155" y="3327517"/>
            <a:ext cx="1509565" cy="145523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3997B12-EF6C-B1A3-CD3F-C3DFD95B7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227" y="3298576"/>
            <a:ext cx="1509565" cy="152590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6785CCD-35C6-A0F4-F8B0-99F99A87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587"/>
          <a:stretch>
            <a:fillRect/>
          </a:stretch>
        </p:blipFill>
        <p:spPr>
          <a:xfrm>
            <a:off x="8035114" y="4954846"/>
            <a:ext cx="3781212" cy="160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5BCEF88-340A-506F-7501-CFF263390C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717"/>
          <a:stretch>
            <a:fillRect/>
          </a:stretch>
        </p:blipFill>
        <p:spPr>
          <a:xfrm>
            <a:off x="9376582" y="1732389"/>
            <a:ext cx="1098275" cy="147390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595120E4-527D-B534-9E5A-7D23958CB930}"/>
              </a:ext>
            </a:extLst>
          </p:cNvPr>
          <p:cNvGrpSpPr/>
          <p:nvPr/>
        </p:nvGrpSpPr>
        <p:grpSpPr>
          <a:xfrm>
            <a:off x="14909" y="2724433"/>
            <a:ext cx="3267181" cy="2337661"/>
            <a:chOff x="14909" y="2724433"/>
            <a:chExt cx="3267181" cy="233766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80E949F-3ADD-4EC5-3759-B2AD99FC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20" y="2781274"/>
              <a:ext cx="3237361" cy="1905798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32C3B32-5913-2900-42C6-B56B7AF8285D}"/>
                </a:ext>
              </a:extLst>
            </p:cNvPr>
            <p:cNvSpPr/>
            <p:nvPr/>
          </p:nvSpPr>
          <p:spPr>
            <a:xfrm>
              <a:off x="14909" y="2724433"/>
              <a:ext cx="3267181" cy="2337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EEDE2E-6F8E-59C4-8CB3-73293D60E142}"/>
                </a:ext>
              </a:extLst>
            </p:cNvPr>
            <p:cNvSpPr txBox="1"/>
            <p:nvPr/>
          </p:nvSpPr>
          <p:spPr>
            <a:xfrm>
              <a:off x="912903" y="4720694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/>
                <a:t>원본 </a:t>
              </a:r>
              <a:r>
                <a:rPr kumimoji="1" lang="en-US" altLang="ko-KR" sz="1400" dirty="0"/>
                <a:t>csv</a:t>
              </a:r>
              <a:r>
                <a:rPr kumimoji="1" lang="ko-KR" altLang="en-US" sz="1400" dirty="0"/>
                <a:t>파일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3439E7F-E03D-FDFF-EBAD-7720AE58B901}"/>
              </a:ext>
            </a:extLst>
          </p:cNvPr>
          <p:cNvGrpSpPr/>
          <p:nvPr/>
        </p:nvGrpSpPr>
        <p:grpSpPr>
          <a:xfrm>
            <a:off x="3474801" y="920452"/>
            <a:ext cx="3763795" cy="2294655"/>
            <a:chOff x="3474801" y="920452"/>
            <a:chExt cx="3763795" cy="2294655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1E9229F-FD43-FB18-4E01-D74BCB447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9041" y="1032862"/>
              <a:ext cx="3749555" cy="1771218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C783113-F023-DA08-18B5-F6190057DCE1}"/>
                </a:ext>
              </a:extLst>
            </p:cNvPr>
            <p:cNvSpPr/>
            <p:nvPr/>
          </p:nvSpPr>
          <p:spPr>
            <a:xfrm>
              <a:off x="3474801" y="920452"/>
              <a:ext cx="3763795" cy="22946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0B0E92-D4D6-AAB8-BD48-D6145379EBE1}"/>
                </a:ext>
              </a:extLst>
            </p:cNvPr>
            <p:cNvSpPr txBox="1"/>
            <p:nvPr/>
          </p:nvSpPr>
          <p:spPr>
            <a:xfrm>
              <a:off x="4630243" y="2827158"/>
              <a:ext cx="1752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/>
                <a:t> </a:t>
              </a:r>
              <a:r>
                <a:rPr kumimoji="1" lang="en-US" altLang="ko-KR" sz="1400" dirty="0"/>
                <a:t>markdown</a:t>
              </a:r>
              <a:r>
                <a:rPr kumimoji="1" lang="ko-KR" altLang="en-US" sz="1400" dirty="0"/>
                <a:t> 변환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8C11636-5AA2-FD91-B119-84D1D2634B12}"/>
              </a:ext>
            </a:extLst>
          </p:cNvPr>
          <p:cNvSpPr/>
          <p:nvPr/>
        </p:nvSpPr>
        <p:spPr>
          <a:xfrm>
            <a:off x="3668269" y="3327517"/>
            <a:ext cx="3267181" cy="3530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B2BBAE-BAF3-AE0D-5AEB-5017BFB2E423}"/>
              </a:ext>
            </a:extLst>
          </p:cNvPr>
          <p:cNvSpPr txBox="1"/>
          <p:nvPr/>
        </p:nvSpPr>
        <p:spPr>
          <a:xfrm>
            <a:off x="4653148" y="6493380"/>
            <a:ext cx="146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markdown </a:t>
            </a:r>
            <a:r>
              <a:rPr kumimoji="1" lang="ko-KR" altLang="en-US" sz="1400" dirty="0"/>
              <a:t>뷰어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73E2176-CB29-78ED-01F2-E71A56DABD5B}"/>
              </a:ext>
            </a:extLst>
          </p:cNvPr>
          <p:cNvSpPr/>
          <p:nvPr/>
        </p:nvSpPr>
        <p:spPr>
          <a:xfrm>
            <a:off x="7819457" y="1547722"/>
            <a:ext cx="4195952" cy="506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42F3274-B01B-ABF9-4CFC-B091E59EDE4D}"/>
              </a:ext>
            </a:extLst>
          </p:cNvPr>
          <p:cNvSpPr/>
          <p:nvPr/>
        </p:nvSpPr>
        <p:spPr>
          <a:xfrm>
            <a:off x="7819457" y="953053"/>
            <a:ext cx="4195952" cy="594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0D4546-BBE3-5B5D-A4D4-15FC07EAB166}"/>
              </a:ext>
            </a:extLst>
          </p:cNvPr>
          <p:cNvSpPr txBox="1"/>
          <p:nvPr/>
        </p:nvSpPr>
        <p:spPr>
          <a:xfrm>
            <a:off x="8610600" y="1092342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포맷으로 내보내기</a:t>
            </a:r>
          </a:p>
        </p:txBody>
      </p:sp>
    </p:spTree>
    <p:extLst>
      <p:ext uri="{BB962C8B-B14F-4D97-AF65-F5344CB8AC3E}">
        <p14:creationId xmlns:p14="http://schemas.microsoft.com/office/powerpoint/2010/main" val="107749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C3656-1787-BB2F-E93A-D1FDB906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93D54D-92E2-BA73-4566-1A32FBBC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BEEE4-D32E-3035-5888-F6B95181513A}"/>
              </a:ext>
            </a:extLst>
          </p:cNvPr>
          <p:cNvSpPr txBox="1"/>
          <p:nvPr/>
        </p:nvSpPr>
        <p:spPr>
          <a:xfrm>
            <a:off x="360000" y="360000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07.</a:t>
            </a:r>
            <a:r>
              <a:rPr kumimoji="1" lang="ko-KR" altLang="en-US" sz="2000" b="1" dirty="0"/>
              <a:t> 향후 진행 계획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9218988-8393-AFE3-5082-DF8F2B85F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34470"/>
              </p:ext>
            </p:extLst>
          </p:nvPr>
        </p:nvGraphicFramePr>
        <p:xfrm>
          <a:off x="327860" y="1320363"/>
          <a:ext cx="11147599" cy="5213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249">
                  <a:extLst>
                    <a:ext uri="{9D8B030D-6E8A-4147-A177-3AD203B41FA5}">
                      <a16:colId xmlns:a16="http://schemas.microsoft.com/office/drawing/2014/main" val="1455100807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2779450178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4134832174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165773966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2514200085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524599750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951661317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2463790629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685912763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001887245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566219990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585296678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602160278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2807963146"/>
                    </a:ext>
                  </a:extLst>
                </a:gridCol>
                <a:gridCol w="589525">
                  <a:extLst>
                    <a:ext uri="{9D8B030D-6E8A-4147-A177-3AD203B41FA5}">
                      <a16:colId xmlns:a16="http://schemas.microsoft.com/office/drawing/2014/main" val="3296425941"/>
                    </a:ext>
                  </a:extLst>
                </a:gridCol>
              </a:tblGrid>
              <a:tr h="610781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696598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r>
                        <a:rPr lang="ko-KR" altLang="en-US" sz="1600" dirty="0"/>
                        <a:t>포맷 </a:t>
                      </a:r>
                      <a:r>
                        <a:rPr lang="en-US" altLang="ko-KR" sz="1600" dirty="0"/>
                        <a:t>-&gt;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Markdown </a:t>
                      </a:r>
                      <a:r>
                        <a:rPr lang="ko-KR" altLang="en-US" sz="1600" dirty="0"/>
                        <a:t>변환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132438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Markdown -&gt;x</a:t>
                      </a:r>
                      <a:r>
                        <a:rPr lang="ko-KR" altLang="en-US" sz="1600" dirty="0"/>
                        <a:t>포맷 변환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2418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신청자 </a:t>
                      </a:r>
                      <a:r>
                        <a:rPr lang="en-US" altLang="ko-KR" sz="1600" dirty="0"/>
                        <a:t>GUI</a:t>
                      </a:r>
                      <a:r>
                        <a:rPr lang="ko-KR" altLang="en-US" sz="1600" dirty="0"/>
                        <a:t> 통합 후 정리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397678"/>
                  </a:ext>
                </a:extLst>
              </a:tr>
              <a:tr h="494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결합키 항목 추출 로직 수정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일관성 만족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룰기반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514377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코드 총 통합 테스트 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버그 수정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9CA8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5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84212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메시지 브로커 설계 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메모리 기반 토픽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9531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디스크 기반 토픽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19294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자동화 플랫폼에 도입 및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성능 테스트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52898"/>
                  </a:ext>
                </a:extLst>
              </a:tr>
              <a:tr h="463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TLS</a:t>
                      </a:r>
                      <a:r>
                        <a:rPr lang="ko-KR" altLang="en-US" sz="1600" dirty="0"/>
                        <a:t> 암호화 적용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A8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989598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082A4965-45F2-86B5-406D-55283E304B4E}"/>
              </a:ext>
            </a:extLst>
          </p:cNvPr>
          <p:cNvSpPr/>
          <p:nvPr/>
        </p:nvSpPr>
        <p:spPr>
          <a:xfrm>
            <a:off x="398232" y="918822"/>
            <a:ext cx="563018" cy="573438"/>
          </a:xfrm>
          <a:prstGeom prst="ellipse">
            <a:avLst/>
          </a:prstGeom>
          <a:solidFill>
            <a:srgbClr val="FEF5E7">
              <a:alpha val="7163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 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01CDAAE-9908-A9D8-450A-6E1206D4F2C6}"/>
              </a:ext>
            </a:extLst>
          </p:cNvPr>
          <p:cNvSpPr/>
          <p:nvPr/>
        </p:nvSpPr>
        <p:spPr>
          <a:xfrm>
            <a:off x="1679260" y="918822"/>
            <a:ext cx="563018" cy="573438"/>
          </a:xfrm>
          <a:prstGeom prst="ellipse">
            <a:avLst/>
          </a:prstGeom>
          <a:solidFill>
            <a:srgbClr val="37512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88BDB-8708-D9E5-1649-F3AFEBACBD19}"/>
              </a:ext>
            </a:extLst>
          </p:cNvPr>
          <p:cNvSpPr txBox="1"/>
          <p:nvPr/>
        </p:nvSpPr>
        <p:spPr>
          <a:xfrm>
            <a:off x="716547" y="1135697"/>
            <a:ext cx="8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권정은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5B6A2-920E-925C-959B-F6C64AB3D82B}"/>
              </a:ext>
            </a:extLst>
          </p:cNvPr>
          <p:cNvSpPr txBox="1"/>
          <p:nvPr/>
        </p:nvSpPr>
        <p:spPr>
          <a:xfrm>
            <a:off x="1885324" y="1122928"/>
            <a:ext cx="8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장재혁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92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1BC56-658E-7B03-E166-DAD91458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5A2210-B6B8-5547-3273-7442E730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33B95-91F5-2AB8-59C1-A861FBE8DACF}"/>
              </a:ext>
            </a:extLst>
          </p:cNvPr>
          <p:cNvSpPr txBox="1"/>
          <p:nvPr/>
        </p:nvSpPr>
        <p:spPr>
          <a:xfrm>
            <a:off x="2155658" y="2497976"/>
            <a:ext cx="788068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500" dirty="0"/>
              <a:t>감사합니다</a:t>
            </a:r>
            <a:r>
              <a:rPr kumimoji="1" lang="en-US" altLang="ko-KR" sz="11500" dirty="0"/>
              <a:t>.</a:t>
            </a:r>
            <a:endParaRPr kumimoji="1"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52765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1F31E-C70A-1AC0-C82A-62C47BF41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1FCA04-1978-4990-F611-4A2025F0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D25DD-1AA0-08E7-B739-C1F78B583F18}"/>
              </a:ext>
            </a:extLst>
          </p:cNvPr>
          <p:cNvSpPr txBox="1"/>
          <p:nvPr/>
        </p:nvSpPr>
        <p:spPr>
          <a:xfrm>
            <a:off x="360000" y="360000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01.</a:t>
            </a:r>
            <a:r>
              <a:rPr kumimoji="1" lang="ko-KR" altLang="en-US" sz="2000" b="1" dirty="0"/>
              <a:t> 프로젝트 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22E632-B791-5C03-BBC3-1BDECF5B4A44}"/>
              </a:ext>
            </a:extLst>
          </p:cNvPr>
          <p:cNvGrpSpPr/>
          <p:nvPr/>
        </p:nvGrpSpPr>
        <p:grpSpPr>
          <a:xfrm>
            <a:off x="360000" y="2190323"/>
            <a:ext cx="7477126" cy="4054192"/>
            <a:chOff x="354367" y="964838"/>
            <a:chExt cx="7477126" cy="405419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F0F5191-579E-69C9-1E74-20B2705D0929}"/>
                </a:ext>
              </a:extLst>
            </p:cNvPr>
            <p:cNvSpPr/>
            <p:nvPr/>
          </p:nvSpPr>
          <p:spPr>
            <a:xfrm>
              <a:off x="1728850" y="1149688"/>
              <a:ext cx="1080000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>
                  <a:solidFill>
                    <a:schemeClr val="tx1"/>
                  </a:solidFill>
                </a:rPr>
                <a:t>applicant A</a:t>
              </a:r>
              <a:endParaRPr kumimoji="1"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0AF12CB-20DB-945A-FED9-3635C63DAE17}"/>
                </a:ext>
              </a:extLst>
            </p:cNvPr>
            <p:cNvSpPr/>
            <p:nvPr/>
          </p:nvSpPr>
          <p:spPr>
            <a:xfrm>
              <a:off x="5474510" y="1149688"/>
              <a:ext cx="1080000" cy="36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>
                  <a:solidFill>
                    <a:schemeClr val="tx1"/>
                  </a:solidFill>
                </a:rPr>
                <a:t>applicant B</a:t>
              </a:r>
              <a:endParaRPr kumimoji="1" lang="ko-KR" alt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AF9C33F-918C-AB56-3A4B-46905BD27A90}"/>
                </a:ext>
              </a:extLst>
            </p:cNvPr>
            <p:cNvGrpSpPr/>
            <p:nvPr/>
          </p:nvGrpSpPr>
          <p:grpSpPr>
            <a:xfrm>
              <a:off x="530055" y="1555408"/>
              <a:ext cx="3477590" cy="502765"/>
              <a:chOff x="2613378" y="1687383"/>
              <a:chExt cx="3477590" cy="50276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1D8F72A-2937-7FCB-7F22-536693880AFA}"/>
                  </a:ext>
                </a:extLst>
              </p:cNvPr>
              <p:cNvSpPr/>
              <p:nvPr/>
            </p:nvSpPr>
            <p:spPr>
              <a:xfrm>
                <a:off x="2662658" y="1801095"/>
                <a:ext cx="1123313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matching key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98CC036-2F39-374E-3752-582818B34850}"/>
                  </a:ext>
                </a:extLst>
              </p:cNvPr>
              <p:cNvSpPr/>
              <p:nvPr/>
            </p:nvSpPr>
            <p:spPr>
              <a:xfrm>
                <a:off x="3840502" y="1801095"/>
                <a:ext cx="1079342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serial number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D0758A4-1025-8E1D-2F43-0EE00F1AA127}"/>
                  </a:ext>
                </a:extLst>
              </p:cNvPr>
              <p:cNvSpPr/>
              <p:nvPr/>
            </p:nvSpPr>
            <p:spPr>
              <a:xfrm>
                <a:off x="5009124" y="1801095"/>
                <a:ext cx="1061457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matching data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1A9C995B-0F3A-A556-0480-90D28522F9EF}"/>
                  </a:ext>
                </a:extLst>
              </p:cNvPr>
              <p:cNvSpPr/>
              <p:nvPr/>
            </p:nvSpPr>
            <p:spPr>
              <a:xfrm>
                <a:off x="2613378" y="1746243"/>
                <a:ext cx="2359477" cy="39866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9B52736-61D0-E52C-3AF1-0E8E9E94DA70}"/>
                  </a:ext>
                </a:extLst>
              </p:cNvPr>
              <p:cNvSpPr/>
              <p:nvPr/>
            </p:nvSpPr>
            <p:spPr>
              <a:xfrm>
                <a:off x="3818225" y="1687383"/>
                <a:ext cx="2272743" cy="5027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C9FEF87-949F-0AE4-D210-39AB6496F54D}"/>
                </a:ext>
              </a:extLst>
            </p:cNvPr>
            <p:cNvSpPr/>
            <p:nvPr/>
          </p:nvSpPr>
          <p:spPr>
            <a:xfrm>
              <a:off x="1162588" y="3019060"/>
              <a:ext cx="2212524" cy="3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>
                  <a:solidFill>
                    <a:schemeClr val="tx1"/>
                  </a:solidFill>
                </a:rPr>
                <a:t>Matching </a:t>
              </a:r>
              <a:r>
                <a:rPr kumimoji="1" lang="en" altLang="ko-KR" sz="1100" b="1" dirty="0">
                  <a:solidFill>
                    <a:schemeClr val="tx1"/>
                  </a:solidFill>
                </a:rPr>
                <a:t>Key Management Organization</a:t>
              </a:r>
              <a:endParaRPr kumimoji="1"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81C10733-5837-F4D7-63B6-863B5E4A7B15}"/>
                </a:ext>
              </a:extLst>
            </p:cNvPr>
            <p:cNvSpPr/>
            <p:nvPr/>
          </p:nvSpPr>
          <p:spPr>
            <a:xfrm>
              <a:off x="5054443" y="3019060"/>
              <a:ext cx="1920135" cy="360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ko-KR" sz="1100" b="1" dirty="0">
                  <a:solidFill>
                    <a:schemeClr val="tx1"/>
                  </a:solidFill>
                </a:rPr>
                <a:t>Authorized Data Linkage Institution</a:t>
              </a:r>
              <a:endParaRPr kumimoji="1"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BFF217DE-CC77-FA19-65D2-C9E760FAFFAD}"/>
                </a:ext>
              </a:extLst>
            </p:cNvPr>
            <p:cNvCxnSpPr>
              <a:cxnSpLocks/>
              <a:stCxn id="35" idx="2"/>
              <a:endCxn id="11" idx="0"/>
            </p:cNvCxnSpPr>
            <p:nvPr/>
          </p:nvCxnSpPr>
          <p:spPr>
            <a:xfrm rot="16200000" flipH="1">
              <a:off x="1486260" y="2236469"/>
              <a:ext cx="1006125" cy="559056"/>
            </a:xfrm>
            <a:prstGeom prst="bentConnector3">
              <a:avLst>
                <a:gd name="adj1" fmla="val 34227"/>
              </a:avLst>
            </a:prstGeom>
            <a:ln w="1270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0C3312F6-44B9-846D-1010-2607C9F3B542}"/>
                </a:ext>
              </a:extLst>
            </p:cNvPr>
            <p:cNvCxnSpPr>
              <a:cxnSpLocks/>
              <a:stCxn id="36" idx="2"/>
              <a:endCxn id="12" idx="0"/>
            </p:cNvCxnSpPr>
            <p:nvPr/>
          </p:nvCxnSpPr>
          <p:spPr>
            <a:xfrm rot="16200000" flipH="1">
              <a:off x="3962449" y="966997"/>
              <a:ext cx="960887" cy="314323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2885B701-5028-9B45-1698-9D5DBA031257}"/>
                </a:ext>
              </a:extLst>
            </p:cNvPr>
            <p:cNvCxnSpPr>
              <a:cxnSpLocks/>
              <a:stCxn id="30" idx="2"/>
              <a:endCxn id="11" idx="0"/>
            </p:cNvCxnSpPr>
            <p:nvPr/>
          </p:nvCxnSpPr>
          <p:spPr>
            <a:xfrm rot="5400000">
              <a:off x="3359090" y="922695"/>
              <a:ext cx="1006125" cy="3186604"/>
            </a:xfrm>
            <a:prstGeom prst="bentConnector3">
              <a:avLst>
                <a:gd name="adj1" fmla="val 34227"/>
              </a:avLst>
            </a:prstGeom>
            <a:ln w="1270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[E] 15">
              <a:extLst>
                <a:ext uri="{FF2B5EF4-FFF2-40B4-BE49-F238E27FC236}">
                  <a16:creationId xmlns:a16="http://schemas.microsoft.com/office/drawing/2014/main" id="{59E88D2F-DBEF-AA91-9659-EBEB1E3D97D2}"/>
                </a:ext>
              </a:extLst>
            </p:cNvPr>
            <p:cNvCxnSpPr>
              <a:cxnSpLocks/>
              <a:stCxn id="31" idx="2"/>
              <a:endCxn id="12" idx="0"/>
            </p:cNvCxnSpPr>
            <p:nvPr/>
          </p:nvCxnSpPr>
          <p:spPr>
            <a:xfrm rot="5400000">
              <a:off x="5835280" y="2237405"/>
              <a:ext cx="960887" cy="60242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A7CCE6-24EC-773B-6C02-F8ED5C194DE6}"/>
                </a:ext>
              </a:extLst>
            </p:cNvPr>
            <p:cNvSpPr/>
            <p:nvPr/>
          </p:nvSpPr>
          <p:spPr>
            <a:xfrm>
              <a:off x="1089112" y="3456716"/>
              <a:ext cx="2359477" cy="356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kumimoji="1" lang="en-US" altLang="ko-KR" sz="1000" b="1" dirty="0">
                  <a:solidFill>
                    <a:schemeClr val="tx1"/>
                  </a:solidFill>
                </a:rPr>
                <a:t>generate Matching key Mapping Information</a:t>
              </a:r>
              <a:endParaRPr kumimoji="1"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E848BB-AE9C-C6DF-EEDA-E9B318264FE1}"/>
                </a:ext>
              </a:extLst>
            </p:cNvPr>
            <p:cNvSpPr/>
            <p:nvPr/>
          </p:nvSpPr>
          <p:spPr>
            <a:xfrm>
              <a:off x="5139313" y="3460403"/>
              <a:ext cx="1750395" cy="6866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000" b="1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1000" b="1" dirty="0">
                  <a:solidFill>
                    <a:schemeClr val="tx1"/>
                  </a:solidFill>
                </a:rPr>
                <a:t>Matching</a:t>
              </a:r>
            </a:p>
            <a:p>
              <a:r>
                <a:rPr kumimoji="1" lang="en-US" altLang="ko-KR" sz="1000" b="1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1000" b="1" dirty="0">
                  <a:solidFill>
                    <a:schemeClr val="tx1"/>
                  </a:solidFill>
                </a:rPr>
                <a:t>Pseudonymization</a:t>
              </a:r>
            </a:p>
            <a:p>
              <a:r>
                <a:rPr kumimoji="1" lang="en-US" altLang="ko-KR" sz="1000" b="1" dirty="0">
                  <a:solidFill>
                    <a:schemeClr val="tx1"/>
                  </a:solidFill>
                </a:rPr>
                <a:t>-</a:t>
              </a:r>
              <a:r>
                <a:rPr kumimoji="1" lang="ko-KR" altLang="en-US" sz="1000" b="1" dirty="0">
                  <a:solidFill>
                    <a:schemeClr val="tx1"/>
                  </a:solidFill>
                </a:rPr>
                <a:t> </a:t>
              </a:r>
              <a:r>
                <a:rPr kumimoji="1" lang="en" altLang="ko-KR" sz="1000" b="1" dirty="0">
                  <a:solidFill>
                    <a:schemeClr val="tx1"/>
                  </a:solidFill>
                </a:rPr>
                <a:t>Data Release Review</a:t>
              </a:r>
              <a:endParaRPr kumimoji="1"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47C5AC-4947-5D4F-5614-B18D7FB536AB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014511" y="4147004"/>
              <a:ext cx="0" cy="526968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65A4CE-3A9F-30C3-35D7-BF568645C95F}"/>
                </a:ext>
              </a:extLst>
            </p:cNvPr>
            <p:cNvSpPr txBox="1"/>
            <p:nvPr/>
          </p:nvSpPr>
          <p:spPr>
            <a:xfrm>
              <a:off x="6027763" y="4274268"/>
              <a:ext cx="10534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b="1" dirty="0"/>
                <a:t>Data Release</a:t>
              </a:r>
              <a:endParaRPr kumimoji="1" lang="ko-KR" altLang="en-US" sz="1100" b="1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70D2778-806D-3726-CAAB-E743D259F611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3375112" y="3199060"/>
              <a:ext cx="1679331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2715FC-0672-6947-36DB-259CCFF8DD4B}"/>
                </a:ext>
              </a:extLst>
            </p:cNvPr>
            <p:cNvSpPr txBox="1"/>
            <p:nvPr/>
          </p:nvSpPr>
          <p:spPr>
            <a:xfrm>
              <a:off x="3344896" y="2800870"/>
              <a:ext cx="16385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" altLang="ko-KR" sz="1100" b="1" dirty="0"/>
                <a:t>Matching Key</a:t>
              </a:r>
            </a:p>
            <a:p>
              <a:pPr algn="ctr"/>
              <a:r>
                <a:rPr kumimoji="1" lang="en" altLang="ko-KR" sz="1100" b="1" dirty="0"/>
                <a:t>Mapping Information</a:t>
              </a:r>
              <a:endParaRPr kumimoji="1" lang="ko-KR" altLang="en-US" sz="11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98DFBC-D9C0-45EC-AC54-09E294E52434}"/>
                </a:ext>
              </a:extLst>
            </p:cNvPr>
            <p:cNvSpPr txBox="1"/>
            <p:nvPr/>
          </p:nvSpPr>
          <p:spPr>
            <a:xfrm>
              <a:off x="3282661" y="1046720"/>
              <a:ext cx="19415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" altLang="ko-KR" sz="1100" b="1" dirty="0"/>
                <a:t> Pre-Matching Agreement</a:t>
              </a:r>
              <a:endParaRPr kumimoji="1" lang="ko-KR" altLang="en-US" sz="1100" b="1" dirty="0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15D53E-5155-7C24-9D18-0BF8D428764C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2808850" y="1329688"/>
              <a:ext cx="2665660" cy="0"/>
            </a:xfrm>
            <a:prstGeom prst="straightConnector1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C98361-217C-55BF-C533-2151141FF6A6}"/>
                </a:ext>
              </a:extLst>
            </p:cNvPr>
            <p:cNvSpPr/>
            <p:nvPr/>
          </p:nvSpPr>
          <p:spPr>
            <a:xfrm>
              <a:off x="427844" y="964838"/>
              <a:ext cx="7403649" cy="379258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A80900-2A95-5D50-DB40-485CC6D5BA1A}"/>
                </a:ext>
              </a:extLst>
            </p:cNvPr>
            <p:cNvGrpSpPr/>
            <p:nvPr/>
          </p:nvGrpSpPr>
          <p:grpSpPr>
            <a:xfrm>
              <a:off x="4275715" y="1555408"/>
              <a:ext cx="3477590" cy="502765"/>
              <a:chOff x="6359038" y="1687383"/>
              <a:chExt cx="3477590" cy="50276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7B4B6C2-8154-8A52-533F-6D28D971DACE}"/>
                  </a:ext>
                </a:extLst>
              </p:cNvPr>
              <p:cNvSpPr/>
              <p:nvPr/>
            </p:nvSpPr>
            <p:spPr>
              <a:xfrm>
                <a:off x="6408318" y="1801095"/>
                <a:ext cx="1123313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matching key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80E6F3-829A-546D-A552-428C7BFF4BDA}"/>
                  </a:ext>
                </a:extLst>
              </p:cNvPr>
              <p:cNvSpPr/>
              <p:nvPr/>
            </p:nvSpPr>
            <p:spPr>
              <a:xfrm>
                <a:off x="7586162" y="1801095"/>
                <a:ext cx="1079342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serial number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4CFCEFD-BC14-49E3-3553-000630227C38}"/>
                  </a:ext>
                </a:extLst>
              </p:cNvPr>
              <p:cNvSpPr/>
              <p:nvPr/>
            </p:nvSpPr>
            <p:spPr>
              <a:xfrm>
                <a:off x="8754784" y="1801095"/>
                <a:ext cx="1061457" cy="288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000" b="1" dirty="0">
                    <a:solidFill>
                      <a:schemeClr val="tx1"/>
                    </a:solidFill>
                  </a:rPr>
                  <a:t>matching data</a:t>
                </a:r>
                <a:endParaRPr kumimoji="1"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C6783C9-B251-192D-7C35-24C59D2C2BD6}"/>
                  </a:ext>
                </a:extLst>
              </p:cNvPr>
              <p:cNvSpPr/>
              <p:nvPr/>
            </p:nvSpPr>
            <p:spPr>
              <a:xfrm>
                <a:off x="6359038" y="1746243"/>
                <a:ext cx="2359477" cy="39866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C002B7D-DD09-A419-19F5-B26577090286}"/>
                  </a:ext>
                </a:extLst>
              </p:cNvPr>
              <p:cNvSpPr/>
              <p:nvPr/>
            </p:nvSpPr>
            <p:spPr>
              <a:xfrm>
                <a:off x="7563885" y="1687383"/>
                <a:ext cx="2272743" cy="5027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50DC99-21A9-11B4-24BA-F56F5E7339EE}"/>
                </a:ext>
              </a:extLst>
            </p:cNvPr>
            <p:cNvSpPr txBox="1"/>
            <p:nvPr/>
          </p:nvSpPr>
          <p:spPr>
            <a:xfrm>
              <a:off x="354367" y="4757420"/>
              <a:ext cx="19014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그림 </a:t>
              </a:r>
              <a:r>
                <a:rPr kumimoji="1" lang="en-US" altLang="ko-KR" sz="1100" dirty="0"/>
                <a:t>1.</a:t>
              </a:r>
              <a:r>
                <a:rPr kumimoji="1" lang="ko-KR" altLang="en-US" sz="1100" dirty="0"/>
                <a:t> 가명정보 결합 절차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FD5A8B-9ABC-646F-93DF-5D46FA07BFA5}"/>
              </a:ext>
            </a:extLst>
          </p:cNvPr>
          <p:cNvSpPr txBox="1"/>
          <p:nvPr/>
        </p:nvSpPr>
        <p:spPr>
          <a:xfrm>
            <a:off x="540000" y="1056605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C00000"/>
                </a:solidFill>
              </a:rPr>
              <a:t>현재 가명정보 결합 과정의 한계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AFCF5-ED7B-CC5A-325B-E9F82CEE8134}"/>
              </a:ext>
            </a:extLst>
          </p:cNvPr>
          <p:cNvSpPr txBox="1"/>
          <p:nvPr/>
        </p:nvSpPr>
        <p:spPr>
          <a:xfrm>
            <a:off x="720000" y="1377736"/>
            <a:ext cx="914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결합 신청자 간 </a:t>
            </a:r>
            <a:r>
              <a:rPr kumimoji="1" lang="ko-KR" altLang="en-US" sz="1400" dirty="0">
                <a:solidFill>
                  <a:srgbClr val="C00000"/>
                </a:solidFill>
              </a:rPr>
              <a:t>협의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>
                <a:solidFill>
                  <a:srgbClr val="C00000"/>
                </a:solidFill>
              </a:rPr>
              <a:t>결합전문기관</a:t>
            </a:r>
            <a:r>
              <a:rPr kumimoji="1" lang="ko-KR" altLang="en-US" sz="1400" dirty="0"/>
              <a:t>과 </a:t>
            </a:r>
            <a:r>
              <a:rPr kumimoji="1" lang="ko-KR" altLang="en-US" sz="1400" dirty="0" err="1">
                <a:solidFill>
                  <a:srgbClr val="C00000"/>
                </a:solidFill>
              </a:rPr>
              <a:t>결합키관리기관</a:t>
            </a:r>
            <a:r>
              <a:rPr kumimoji="1" lang="ko-KR" altLang="en-US" sz="1400" dirty="0"/>
              <a:t> 연계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산출물 반출 </a:t>
            </a:r>
            <a:r>
              <a:rPr kumimoji="1" lang="ko-KR" altLang="en-US" sz="1400" dirty="0">
                <a:solidFill>
                  <a:srgbClr val="C00000"/>
                </a:solidFill>
              </a:rPr>
              <a:t>심사</a:t>
            </a:r>
            <a:r>
              <a:rPr kumimoji="1" lang="ko-KR" altLang="en-US" sz="1400" dirty="0"/>
              <a:t> 등 복잡한 과정을 거쳐야만 함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실제 결합 과정에 대한 </a:t>
            </a:r>
            <a:r>
              <a:rPr kumimoji="1" lang="ko-KR" altLang="en-US" sz="1400" dirty="0">
                <a:solidFill>
                  <a:srgbClr val="C00000"/>
                </a:solidFill>
              </a:rPr>
              <a:t>모니터링</a:t>
            </a:r>
            <a:r>
              <a:rPr kumimoji="1" lang="ko-KR" altLang="en-US" sz="1400" dirty="0"/>
              <a:t>이 </a:t>
            </a:r>
            <a:r>
              <a:rPr kumimoji="1" lang="ko-KR" altLang="en-US" sz="1400" dirty="0">
                <a:solidFill>
                  <a:srgbClr val="C00000"/>
                </a:solidFill>
              </a:rPr>
              <a:t>매우 제한적</a:t>
            </a:r>
            <a:r>
              <a:rPr kumimoji="1" lang="ko-KR" altLang="en-US" sz="1400" dirty="0"/>
              <a:t>임</a:t>
            </a:r>
            <a:endParaRPr kumimoji="1"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7A266-67F6-ABD6-9F4B-4FE35C5FE285}"/>
              </a:ext>
            </a:extLst>
          </p:cNvPr>
          <p:cNvSpPr txBox="1"/>
          <p:nvPr/>
        </p:nvSpPr>
        <p:spPr>
          <a:xfrm>
            <a:off x="7882807" y="3091790"/>
            <a:ext cx="4309193" cy="1989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결합 신청 및 검토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신청자간 협의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결합 목적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>
                <a:solidFill>
                  <a:srgbClr val="C00000"/>
                </a:solidFill>
              </a:rPr>
              <a:t>결합키</a:t>
            </a:r>
            <a:r>
              <a:rPr kumimoji="1" lang="ko-KR" altLang="en-US" sz="1400" dirty="0"/>
              <a:t> 등</a:t>
            </a:r>
            <a:r>
              <a:rPr kumimoji="1"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결합전문기관과 </a:t>
            </a:r>
            <a:r>
              <a:rPr kumimoji="1" lang="ko-KR" altLang="en-US" sz="1400" dirty="0" err="1"/>
              <a:t>결합키관리기관에</a:t>
            </a:r>
            <a:r>
              <a:rPr kumimoji="1" lang="ko-KR" altLang="en-US" sz="1400" dirty="0"/>
              <a:t> 데이터 전달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 err="1"/>
              <a:t>결합키관리기관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생성한 </a:t>
            </a:r>
            <a:r>
              <a:rPr kumimoji="1" lang="ko-KR" altLang="en-US" sz="1400" dirty="0">
                <a:solidFill>
                  <a:srgbClr val="C00000"/>
                </a:solidFill>
              </a:rPr>
              <a:t>결합키 연계정보 </a:t>
            </a:r>
            <a:r>
              <a:rPr kumimoji="1" lang="ko-KR" altLang="en-US" sz="1400" dirty="0"/>
              <a:t>생성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결합전문기관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결합 연계정보를 기반으로 결합</a:t>
            </a:r>
            <a:endParaRPr kumimoji="1"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400" dirty="0"/>
              <a:t>반출 심사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8196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6B0EE-59A3-7E5F-A1B0-67BD20B58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65E48D-7798-6CE8-F81B-5D5915F4C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88BF4-3AA0-B2F1-F6DB-E371BFF48951}"/>
              </a:ext>
            </a:extLst>
          </p:cNvPr>
          <p:cNvSpPr txBox="1"/>
          <p:nvPr/>
        </p:nvSpPr>
        <p:spPr>
          <a:xfrm>
            <a:off x="360000" y="360000"/>
            <a:ext cx="2525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02.</a:t>
            </a:r>
            <a:r>
              <a:rPr kumimoji="1" lang="ko-KR" altLang="en-US" sz="2000" b="1" dirty="0"/>
              <a:t> 프로젝트 필요성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007E9-6989-5EC3-8B0C-F0ABD28A3965}"/>
              </a:ext>
            </a:extLst>
          </p:cNvPr>
          <p:cNvSpPr txBox="1"/>
          <p:nvPr/>
        </p:nvSpPr>
        <p:spPr>
          <a:xfrm>
            <a:off x="629599" y="1879157"/>
            <a:ext cx="1093280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전문 기관 분리의 법적 근거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결합키관리기관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결합전문기관 분업으로 인한 책임 분산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개인정보 보호법과 가명정보 처리 가이드라인에서 제시하는 법적 제한이 자동화 플랫폼 개발에 발목을 잡음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이원화된 기존 결합 과정에서 발생하는 문제가 책임 소지를 명확하게 하지 못하는 문제를 해결하지 못하고 있음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자동화 플랫폼을 통해 획득한 산출물에서 문제 발생 시 법적 책임 문제를 해결하지 못함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다만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기존 결합 방식의 번거로움으로 활용도가 떨어져 지금까지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곳의 전문기관이 취소되는 상황까지 발생함</a:t>
            </a:r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자동화의 신뢰확보 어려움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자동화 플랫폼을 통해 가명처리한 민감정보에 대한 재식별 위험도 증가 우려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반출 관리자의 일부 개입을 통해서 재식별 위험도를 판단하는 등의 방식을 도입할 경우 완전 자동화가 불가능 함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일부 논문에서 결합 처리 통합 시스템을 설계하여 결합 진행 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기존 방식으로 </a:t>
            </a:r>
            <a:r>
              <a:rPr kumimoji="1" lang="en-US" altLang="ko-KR" sz="1400" dirty="0"/>
              <a:t>122</a:t>
            </a:r>
            <a:r>
              <a:rPr kumimoji="1" lang="ko-KR" altLang="en-US" sz="1400" dirty="0"/>
              <a:t>일 걸리던 작업이 </a:t>
            </a:r>
            <a:r>
              <a:rPr kumimoji="1" lang="en-US" altLang="ko-KR" sz="1400" dirty="0"/>
              <a:t>60</a:t>
            </a:r>
            <a:r>
              <a:rPr kumimoji="1" lang="ko-KR" altLang="en-US" sz="1400" dirty="0"/>
              <a:t>일로 감소되는 효과를 보임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자동화 통합 처리 프로세스의 필요성과 성능의 근거가 되는 실험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ko-KR" altLang="en-US" sz="1400" dirty="0"/>
              <a:t>노동력 절감 및 시간 절약 효과를 보장함</a:t>
            </a:r>
            <a:endParaRPr kumimoji="1" lang="en-US" altLang="ko-KR" sz="1400" dirty="0"/>
          </a:p>
          <a:p>
            <a:pPr marL="742950" lvl="1" indent="-285750">
              <a:buFont typeface="Wingdings" pitchFamily="2" charset="2"/>
              <a:buChar char="ü"/>
            </a:pPr>
            <a:endParaRPr kumimoji="1" lang="en-US" altLang="ko-KR" sz="1400" b="1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b="1" dirty="0"/>
              <a:t>전문기관 내에서 사용하는 것을 시작으로 가명처리 및 가명정보 결합 저동화 플랫폼의 발판이 될 수 있을 것이라고 </a:t>
            </a:r>
            <a:endParaRPr kumimoji="1" lang="en-US" altLang="ko-KR" sz="1400" b="1" dirty="0"/>
          </a:p>
          <a:p>
            <a:r>
              <a:rPr kumimoji="1" lang="ko-KR" altLang="en-US" sz="1400" b="1" dirty="0"/>
              <a:t>    멘토</a:t>
            </a:r>
            <a:r>
              <a:rPr kumimoji="1" lang="en-US" altLang="ko-KR" sz="1400" b="1" dirty="0"/>
              <a:t>(</a:t>
            </a:r>
            <a:r>
              <a:rPr kumimoji="1" lang="ko-KR" altLang="en-US" sz="1400" b="1" dirty="0"/>
              <a:t>데이터안심구역 하** 팀장님</a:t>
            </a:r>
            <a:r>
              <a:rPr kumimoji="1" lang="en-US" altLang="ko-KR" sz="1400" b="1" dirty="0"/>
              <a:t>)</a:t>
            </a:r>
            <a:r>
              <a:rPr kumimoji="1" lang="ko-KR" altLang="en-US" sz="1400" b="1" dirty="0"/>
              <a:t>님의 의견이 있었음</a:t>
            </a:r>
            <a:endParaRPr kumimoji="1" lang="en-US" altLang="ko-KR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A7614D-5EC9-0980-9CBD-B14CE29EE54D}"/>
              </a:ext>
            </a:extLst>
          </p:cNvPr>
          <p:cNvSpPr txBox="1"/>
          <p:nvPr/>
        </p:nvSpPr>
        <p:spPr>
          <a:xfrm>
            <a:off x="474785" y="1503485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가명처리 및 가명정보 자동화 플랫폼의 부재와 필요성</a:t>
            </a:r>
          </a:p>
        </p:txBody>
      </p:sp>
    </p:spTree>
    <p:extLst>
      <p:ext uri="{BB962C8B-B14F-4D97-AF65-F5344CB8AC3E}">
        <p14:creationId xmlns:p14="http://schemas.microsoft.com/office/powerpoint/2010/main" val="241282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4719C-42E0-561F-407A-88D0323B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FE3C12-E973-6B30-BD77-ED7E2459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4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2FC55-CBE9-EC67-CB4B-C1E79C9FE451}"/>
              </a:ext>
            </a:extLst>
          </p:cNvPr>
          <p:cNvSpPr txBox="1"/>
          <p:nvPr/>
        </p:nvSpPr>
        <p:spPr>
          <a:xfrm>
            <a:off x="360000" y="360000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03.</a:t>
            </a:r>
            <a:r>
              <a:rPr kumimoji="1" lang="ko-KR" altLang="en-US" sz="2000" b="1" dirty="0"/>
              <a:t> 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75A23-DF11-D0AD-0939-B59D6792EA31}"/>
              </a:ext>
            </a:extLst>
          </p:cNvPr>
          <p:cNvSpPr txBox="1"/>
          <p:nvPr/>
        </p:nvSpPr>
        <p:spPr>
          <a:xfrm>
            <a:off x="4228929" y="495762"/>
            <a:ext cx="3549370" cy="789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 err="1"/>
              <a:t>캡스톤디자인</a:t>
            </a:r>
            <a:r>
              <a:rPr kumimoji="1" lang="en-US" altLang="ko-KR" b="1" dirty="0"/>
              <a:t> I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C00000"/>
                </a:solidFill>
              </a:rPr>
              <a:t>가명처리 및 가명정보 결합 자동화 플랫폼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D653E7A-9478-390F-F790-4E377860818D}"/>
              </a:ext>
            </a:extLst>
          </p:cNvPr>
          <p:cNvGrpSpPr/>
          <p:nvPr/>
        </p:nvGrpSpPr>
        <p:grpSpPr>
          <a:xfrm>
            <a:off x="1080000" y="1536919"/>
            <a:ext cx="9942776" cy="4649207"/>
            <a:chOff x="1080000" y="1564908"/>
            <a:chExt cx="9942776" cy="464920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D392B8C-D95E-3005-369F-E07BF8ABA07C}"/>
                </a:ext>
              </a:extLst>
            </p:cNvPr>
            <p:cNvGrpSpPr/>
            <p:nvPr/>
          </p:nvGrpSpPr>
          <p:grpSpPr>
            <a:xfrm>
              <a:off x="1080000" y="1564908"/>
              <a:ext cx="9662251" cy="910974"/>
              <a:chOff x="1080000" y="1357026"/>
              <a:chExt cx="9662251" cy="910974"/>
            </a:xfrm>
          </p:grpSpPr>
          <p:sp>
            <p:nvSpPr>
              <p:cNvPr id="4" name="Shape 1">
                <a:extLst>
                  <a:ext uri="{FF2B5EF4-FFF2-40B4-BE49-F238E27FC236}">
                    <a16:creationId xmlns:a16="http://schemas.microsoft.com/office/drawing/2014/main" id="{D42FA33F-B605-95FD-107E-14B553EE8DD1}"/>
                  </a:ext>
                </a:extLst>
              </p:cNvPr>
              <p:cNvSpPr/>
              <p:nvPr/>
            </p:nvSpPr>
            <p:spPr>
              <a:xfrm>
                <a:off x="1080000" y="1368000"/>
                <a:ext cx="180000" cy="900000"/>
              </a:xfrm>
              <a:prstGeom prst="roundRect">
                <a:avLst>
                  <a:gd name="adj" fmla="val 15001"/>
                </a:avLst>
              </a:prstGeom>
              <a:solidFill>
                <a:schemeClr val="bg2">
                  <a:lumMod val="90000"/>
                </a:schemeClr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F921CD-2433-238B-AACA-F39EDB5B436C}"/>
                  </a:ext>
                </a:extLst>
              </p:cNvPr>
              <p:cNvSpPr txBox="1"/>
              <p:nvPr/>
            </p:nvSpPr>
            <p:spPr>
              <a:xfrm>
                <a:off x="1260000" y="1357026"/>
                <a:ext cx="1324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/>
                  <a:t>식별정보 탐지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549213-07F5-E175-6819-4C886182F553}"/>
                  </a:ext>
                </a:extLst>
              </p:cNvPr>
              <p:cNvSpPr txBox="1"/>
              <p:nvPr/>
            </p:nvSpPr>
            <p:spPr>
              <a:xfrm>
                <a:off x="1264977" y="1723021"/>
                <a:ext cx="9477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/>
                  <a:t>역할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결합키 생성에 필요한 데이터</a:t>
                </a:r>
                <a:r>
                  <a:rPr kumimoji="1" lang="ko-KR" altLang="en-US" sz="1400" dirty="0"/>
                  <a:t>를 추출하기 위한 알고리즘</a:t>
                </a:r>
                <a:endParaRPr kumimoji="1" lang="en-US" altLang="ko-KR" sz="1400" dirty="0"/>
              </a:p>
              <a:p>
                <a:r>
                  <a:rPr kumimoji="1" lang="ko-KR" altLang="en-US" sz="1400" dirty="0"/>
                  <a:t>방법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도메인 사전 기반 매핑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</a:t>
                </a:r>
                <a:r>
                  <a:rPr kumimoji="1" lang="en-US" altLang="ko-KR" sz="1400" dirty="0"/>
                  <a:t>NLP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 err="1"/>
                  <a:t>임베딩</a:t>
                </a:r>
                <a:r>
                  <a:rPr kumimoji="1" lang="ko-KR" altLang="en-US" sz="1400" dirty="0"/>
                  <a:t> 모델 기반 의미적 추론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 err="1"/>
                  <a:t>카디널리티</a:t>
                </a:r>
                <a:r>
                  <a:rPr kumimoji="1" lang="ko-KR" altLang="en-US" sz="1400" dirty="0"/>
                  <a:t> 비율 기반 통계적 추론 방법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순차 적용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36E2BCB-1852-D4F2-633B-A9A5B3D350FA}"/>
                </a:ext>
              </a:extLst>
            </p:cNvPr>
            <p:cNvGrpSpPr/>
            <p:nvPr/>
          </p:nvGrpSpPr>
          <p:grpSpPr>
            <a:xfrm>
              <a:off x="1080000" y="2810986"/>
              <a:ext cx="5999389" cy="910974"/>
              <a:chOff x="1080000" y="2435186"/>
              <a:chExt cx="5999389" cy="910974"/>
            </a:xfrm>
          </p:grpSpPr>
          <p:sp>
            <p:nvSpPr>
              <p:cNvPr id="26" name="Shape 1">
                <a:extLst>
                  <a:ext uri="{FF2B5EF4-FFF2-40B4-BE49-F238E27FC236}">
                    <a16:creationId xmlns:a16="http://schemas.microsoft.com/office/drawing/2014/main" id="{27F68B9B-E09A-2CFC-1D7B-7699C543047D}"/>
                  </a:ext>
                </a:extLst>
              </p:cNvPr>
              <p:cNvSpPr/>
              <p:nvPr/>
            </p:nvSpPr>
            <p:spPr>
              <a:xfrm>
                <a:off x="1080000" y="2446160"/>
                <a:ext cx="180000" cy="900000"/>
              </a:xfrm>
              <a:prstGeom prst="roundRect">
                <a:avLst>
                  <a:gd name="adj" fmla="val 15001"/>
                </a:avLst>
              </a:prstGeom>
              <a:solidFill>
                <a:schemeClr val="bg2">
                  <a:lumMod val="90000"/>
                </a:schemeClr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D7982C-ABCC-7A42-160C-0BDB67A67D29}"/>
                  </a:ext>
                </a:extLst>
              </p:cNvPr>
              <p:cNvSpPr txBox="1"/>
              <p:nvPr/>
            </p:nvSpPr>
            <p:spPr>
              <a:xfrm>
                <a:off x="1260000" y="2435186"/>
                <a:ext cx="11448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/>
                  <a:t>결합키 생성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2C616ED-BBAB-5B30-9ABA-12F6030D2365}"/>
                  </a:ext>
                </a:extLst>
              </p:cNvPr>
              <p:cNvSpPr txBox="1"/>
              <p:nvPr/>
            </p:nvSpPr>
            <p:spPr>
              <a:xfrm>
                <a:off x="1264977" y="2801181"/>
                <a:ext cx="58144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/>
                  <a:t>역할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결합</a:t>
                </a:r>
                <a:r>
                  <a:rPr kumimoji="1" lang="ko-KR" altLang="en-US" sz="1400" dirty="0"/>
                  <a:t>에 필요한 키를 생성하기 위한 알고리즘</a:t>
                </a:r>
                <a:endParaRPr kumimoji="1" lang="en-US" altLang="ko-KR" sz="1400" dirty="0"/>
              </a:p>
              <a:p>
                <a:r>
                  <a:rPr kumimoji="1" lang="ko-KR" altLang="en-US" sz="1400" dirty="0"/>
                  <a:t>방법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실제 결합 과정에서 사용되는 </a:t>
                </a:r>
                <a:r>
                  <a:rPr kumimoji="1" lang="en-US" altLang="ko-KR" sz="1400" dirty="0">
                    <a:solidFill>
                      <a:srgbClr val="C00000"/>
                    </a:solidFill>
                  </a:rPr>
                  <a:t>SHA-256</a:t>
                </a:r>
                <a:r>
                  <a:rPr kumimoji="1" lang="ko-KR" altLang="en-US" sz="1400" dirty="0" err="1"/>
                  <a:t>를</a:t>
                </a:r>
                <a:r>
                  <a:rPr kumimoji="1" lang="ko-KR" altLang="en-US" sz="1400" dirty="0"/>
                  <a:t> 사용하여 해시 값 생성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570E139-2C48-211A-92E5-C9C82110CA00}"/>
                </a:ext>
              </a:extLst>
            </p:cNvPr>
            <p:cNvGrpSpPr/>
            <p:nvPr/>
          </p:nvGrpSpPr>
          <p:grpSpPr>
            <a:xfrm>
              <a:off x="1080000" y="4057064"/>
              <a:ext cx="9942776" cy="910974"/>
              <a:chOff x="1075023" y="3460523"/>
              <a:chExt cx="9942776" cy="910974"/>
            </a:xfrm>
          </p:grpSpPr>
          <p:sp>
            <p:nvSpPr>
              <p:cNvPr id="29" name="Shape 1">
                <a:extLst>
                  <a:ext uri="{FF2B5EF4-FFF2-40B4-BE49-F238E27FC236}">
                    <a16:creationId xmlns:a16="http://schemas.microsoft.com/office/drawing/2014/main" id="{9A80D9DA-6FEC-EFE2-DA4D-3BFE3AAA9CCD}"/>
                  </a:ext>
                </a:extLst>
              </p:cNvPr>
              <p:cNvSpPr/>
              <p:nvPr/>
            </p:nvSpPr>
            <p:spPr>
              <a:xfrm>
                <a:off x="1075023" y="3471497"/>
                <a:ext cx="180000" cy="900000"/>
              </a:xfrm>
              <a:prstGeom prst="roundRect">
                <a:avLst>
                  <a:gd name="adj" fmla="val 15001"/>
                </a:avLst>
              </a:prstGeom>
              <a:solidFill>
                <a:schemeClr val="bg2">
                  <a:lumMod val="90000"/>
                </a:schemeClr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286CC7-0239-C5EE-357E-02213A4F80B2}"/>
                  </a:ext>
                </a:extLst>
              </p:cNvPr>
              <p:cNvSpPr txBox="1"/>
              <p:nvPr/>
            </p:nvSpPr>
            <p:spPr>
              <a:xfrm>
                <a:off x="1255023" y="346052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/>
                  <a:t>결합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A85856-9B0B-EBA3-8BA7-7FC4E7139921}"/>
                  </a:ext>
                </a:extLst>
              </p:cNvPr>
              <p:cNvSpPr txBox="1"/>
              <p:nvPr/>
            </p:nvSpPr>
            <p:spPr>
              <a:xfrm>
                <a:off x="1260000" y="3826518"/>
                <a:ext cx="97577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/>
                  <a:t>역할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결합키</a:t>
                </a:r>
                <a:r>
                  <a:rPr kumimoji="1" lang="ko-KR" altLang="en-US" sz="1400" dirty="0"/>
                  <a:t>를 기반으로 실제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결합 대상 정보</a:t>
                </a:r>
                <a:r>
                  <a:rPr kumimoji="1" lang="ko-KR" altLang="en-US" sz="1400" dirty="0"/>
                  <a:t>를 결합하는 알고리즘</a:t>
                </a:r>
                <a:endParaRPr kumimoji="1" lang="en-US" altLang="ko-KR" sz="1400" dirty="0"/>
              </a:p>
              <a:p>
                <a:r>
                  <a:rPr kumimoji="1" lang="ko-KR" altLang="en-US" sz="1400" dirty="0"/>
                  <a:t>방법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결합키와 일련번호를 기반으로 </a:t>
                </a:r>
                <a:r>
                  <a:rPr kumimoji="1" lang="ko-KR" altLang="en-US" sz="1400" dirty="0">
                    <a:solidFill>
                      <a:srgbClr val="C00000"/>
                    </a:solidFill>
                  </a:rPr>
                  <a:t>결합 연계정보를 생성</a:t>
                </a:r>
                <a:r>
                  <a:rPr kumimoji="1" lang="ko-KR" altLang="en-US" sz="1400" dirty="0"/>
                  <a:t>하고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연계 정보를 기반으로 실제 결합 대상 정보를 병합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1EC3B6-842B-7E9F-7162-24915879D90E}"/>
                </a:ext>
              </a:extLst>
            </p:cNvPr>
            <p:cNvGrpSpPr/>
            <p:nvPr/>
          </p:nvGrpSpPr>
          <p:grpSpPr>
            <a:xfrm>
              <a:off x="1080000" y="5303141"/>
              <a:ext cx="8997005" cy="910974"/>
              <a:chOff x="1098405" y="4510823"/>
              <a:chExt cx="8997005" cy="910974"/>
            </a:xfrm>
          </p:grpSpPr>
          <p:sp>
            <p:nvSpPr>
              <p:cNvPr id="32" name="Shape 1">
                <a:extLst>
                  <a:ext uri="{FF2B5EF4-FFF2-40B4-BE49-F238E27FC236}">
                    <a16:creationId xmlns:a16="http://schemas.microsoft.com/office/drawing/2014/main" id="{4B64914A-29F2-0DFA-88CD-C86CA1063427}"/>
                  </a:ext>
                </a:extLst>
              </p:cNvPr>
              <p:cNvSpPr/>
              <p:nvPr/>
            </p:nvSpPr>
            <p:spPr>
              <a:xfrm>
                <a:off x="1098405" y="4521797"/>
                <a:ext cx="180000" cy="900000"/>
              </a:xfrm>
              <a:prstGeom prst="roundRect">
                <a:avLst>
                  <a:gd name="adj" fmla="val 15001"/>
                </a:avLst>
              </a:prstGeom>
              <a:solidFill>
                <a:schemeClr val="bg2">
                  <a:lumMod val="90000"/>
                </a:schemeClr>
              </a:solidFill>
              <a:ln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45D6B4-D24F-67B7-A46E-55F6B3E27EDF}"/>
                  </a:ext>
                </a:extLst>
              </p:cNvPr>
              <p:cNvSpPr txBox="1"/>
              <p:nvPr/>
            </p:nvSpPr>
            <p:spPr>
              <a:xfrm>
                <a:off x="1278405" y="4510823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/>
                  <a:t>가명처리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2D5463-ADF4-B871-419C-389D966FB63E}"/>
                  </a:ext>
                </a:extLst>
              </p:cNvPr>
              <p:cNvSpPr txBox="1"/>
              <p:nvPr/>
            </p:nvSpPr>
            <p:spPr>
              <a:xfrm>
                <a:off x="1283382" y="4876818"/>
                <a:ext cx="88120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/>
                  <a:t>역할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결합 산출물에 가명정보 가이드라인에서 제시하는 가명처리 기술을 적용하여 비식별화 하는 알고리즘</a:t>
                </a:r>
                <a:endParaRPr kumimoji="1" lang="en-US" altLang="ko-KR" sz="1400" dirty="0"/>
              </a:p>
              <a:p>
                <a:r>
                  <a:rPr kumimoji="1" lang="ko-KR" altLang="en-US" sz="1400" dirty="0"/>
                  <a:t>방법</a:t>
                </a:r>
                <a:r>
                  <a:rPr kumimoji="1" lang="en-US" altLang="ko-KR" sz="1400" dirty="0"/>
                  <a:t>:</a:t>
                </a:r>
                <a:r>
                  <a:rPr kumimoji="1" lang="ko-KR" altLang="en-US" sz="1400" dirty="0"/>
                  <a:t> </a:t>
                </a:r>
                <a:r>
                  <a:rPr kumimoji="1" lang="ko-KR" altLang="en-US" sz="1400" dirty="0" err="1"/>
                  <a:t>마스킹</a:t>
                </a:r>
                <a:r>
                  <a:rPr kumimoji="1" lang="ko-KR" altLang="en-US" sz="1400" dirty="0"/>
                  <a:t> 기법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범주화 기법</a:t>
                </a:r>
                <a:r>
                  <a:rPr kumimoji="1" lang="en-US" altLang="ko-KR" sz="1400" dirty="0"/>
                  <a:t>,</a:t>
                </a:r>
                <a:r>
                  <a:rPr kumimoji="1" lang="ko-KR" altLang="en-US" sz="1400" dirty="0"/>
                  <a:t> 범위 확장 기법을 적용하여 민감정보를 비식별화 함</a:t>
                </a:r>
                <a:endParaRPr kumimoji="1"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79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63C8-86FC-37A2-9F1E-FC49CC09E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E08715-A21D-B325-05C9-EC45E58E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21581-8DE3-A8A2-5478-B43207797D91}"/>
              </a:ext>
            </a:extLst>
          </p:cNvPr>
          <p:cNvSpPr txBox="1"/>
          <p:nvPr/>
        </p:nvSpPr>
        <p:spPr>
          <a:xfrm>
            <a:off x="360000" y="360000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03.</a:t>
            </a:r>
            <a:r>
              <a:rPr kumimoji="1" lang="ko-KR" altLang="en-US" sz="2000" b="1" dirty="0"/>
              <a:t> 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E042C-4528-D185-D69A-18B593DFEA6B}"/>
              </a:ext>
            </a:extLst>
          </p:cNvPr>
          <p:cNvSpPr txBox="1"/>
          <p:nvPr/>
        </p:nvSpPr>
        <p:spPr>
          <a:xfrm>
            <a:off x="4228929" y="495762"/>
            <a:ext cx="3549370" cy="789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 err="1"/>
              <a:t>캡스톤디자인</a:t>
            </a:r>
            <a:r>
              <a:rPr kumimoji="1" lang="en-US" altLang="ko-KR" b="1" dirty="0"/>
              <a:t> I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C00000"/>
                </a:solidFill>
              </a:rPr>
              <a:t>가명처리 및 가명정보 결합 자동화 플랫폼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943A112C-D8DE-007A-48BB-F6310B1D141E}"/>
              </a:ext>
            </a:extLst>
          </p:cNvPr>
          <p:cNvGrpSpPr/>
          <p:nvPr/>
        </p:nvGrpSpPr>
        <p:grpSpPr>
          <a:xfrm>
            <a:off x="860494" y="1530221"/>
            <a:ext cx="6704751" cy="4861602"/>
            <a:chOff x="281992" y="1446245"/>
            <a:chExt cx="6704751" cy="4861602"/>
          </a:xfrm>
        </p:grpSpPr>
        <p:pic>
          <p:nvPicPr>
            <p:cNvPr id="67" name="그림 66" descr="스크린샷, 텍스트, 소프트웨어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C392614-36E1-2DAC-BEA8-88250A197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92" y="1446245"/>
              <a:ext cx="6704751" cy="459999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CFF2DA-25DF-B541-5C65-E3B5F8C7032F}"/>
                </a:ext>
              </a:extLst>
            </p:cNvPr>
            <p:cNvSpPr txBox="1"/>
            <p:nvPr/>
          </p:nvSpPr>
          <p:spPr>
            <a:xfrm>
              <a:off x="281992" y="6046237"/>
              <a:ext cx="44069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100" dirty="0"/>
                <a:t>그림 </a:t>
              </a:r>
              <a:r>
                <a:rPr kumimoji="1" lang="en-US" altLang="ko-KR" sz="1100" dirty="0"/>
                <a:t>2.</a:t>
              </a:r>
              <a:r>
                <a:rPr kumimoji="1" lang="ko-KR" altLang="en-US" sz="1100" dirty="0"/>
                <a:t> 가명처리 및 가명정보 결합 자동화 플랫폼 시스템 아키텍처</a:t>
              </a: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47625C30-703B-E484-B000-27B37B3093AC}"/>
              </a:ext>
            </a:extLst>
          </p:cNvPr>
          <p:cNvSpPr txBox="1"/>
          <p:nvPr/>
        </p:nvSpPr>
        <p:spPr>
          <a:xfrm>
            <a:off x="7703708" y="2217193"/>
            <a:ext cx="3090911" cy="12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C00000"/>
                </a:solidFill>
              </a:rPr>
              <a:t>핵심 사항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서비스 간 </a:t>
            </a:r>
            <a:r>
              <a:rPr kumimoji="1" lang="ko-KR" altLang="en-US" sz="1200" dirty="0">
                <a:solidFill>
                  <a:srgbClr val="C00000"/>
                </a:solidFill>
              </a:rPr>
              <a:t>직접 통신 제한</a:t>
            </a:r>
            <a:endParaRPr kumimoji="1"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</a:t>
            </a:r>
            <a:r>
              <a:rPr kumimoji="1" lang="en-US" altLang="ko-KR" sz="1200" dirty="0"/>
              <a:t>API Gateway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통한 중앙 관리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통신</a:t>
            </a:r>
            <a:r>
              <a:rPr kumimoji="1"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이벤트 구독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발행 방식 채택</a:t>
            </a:r>
            <a:endParaRPr kumimoji="1" lang="en-US" altLang="ko-KR" sz="12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B9C3E59-0A64-BA59-4A56-038A1EE451A4}"/>
              </a:ext>
            </a:extLst>
          </p:cNvPr>
          <p:cNvSpPr txBox="1"/>
          <p:nvPr/>
        </p:nvSpPr>
        <p:spPr>
          <a:xfrm>
            <a:off x="7703708" y="3982366"/>
            <a:ext cx="3307316" cy="14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rgbClr val="C00000"/>
                </a:solidFill>
              </a:rPr>
              <a:t>문제점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식별정보 탐지 알고리즘 성능 저하 </a:t>
            </a:r>
            <a:endParaRPr kumimoji="1"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</a:t>
            </a:r>
            <a:r>
              <a:rPr kumimoji="1" lang="en-US" altLang="ko-KR" sz="1200" dirty="0"/>
              <a:t>HTTP</a:t>
            </a:r>
            <a:r>
              <a:rPr kumimoji="1" lang="ko-KR" altLang="en-US" sz="1200" dirty="0"/>
              <a:t> 오버헤드에 따른 성능 저하 우려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암호화하지 않은 통신으로 보안 우려</a:t>
            </a:r>
            <a:endParaRPr kumimoji="1" lang="en-US" altLang="ko-KR" sz="1200" dirty="0"/>
          </a:p>
          <a:p>
            <a:pPr>
              <a:lnSpc>
                <a:spcPct val="150000"/>
              </a:lnSpc>
            </a:pPr>
            <a:r>
              <a:rPr kumimoji="1" lang="ko-KR" altLang="en-US" sz="1200" dirty="0"/>
              <a:t>    ✓ 인메모리 기반 메시지 관리로 인한 문제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9099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1B9C-7B2E-7079-AA34-81757123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4D7E83-3EF9-42FD-F19B-C953DFB1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1056D-B1DC-C46E-BA90-5D32607FCFDA}"/>
              </a:ext>
            </a:extLst>
          </p:cNvPr>
          <p:cNvSpPr txBox="1"/>
          <p:nvPr/>
        </p:nvSpPr>
        <p:spPr>
          <a:xfrm>
            <a:off x="360000" y="360000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04.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 err="1"/>
              <a:t>캡스톤디자인</a:t>
            </a:r>
            <a:r>
              <a:rPr kumimoji="1" lang="en-US" altLang="ko-KR" sz="2000" b="1" dirty="0"/>
              <a:t> II</a:t>
            </a:r>
            <a:r>
              <a:rPr kumimoji="1" lang="ko-KR" altLang="en-US" sz="2000" b="1" dirty="0"/>
              <a:t>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FDBA5-A6BC-A84C-D14B-586975E9568B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F5D0A04-10E7-00C9-1AA0-8A28AA51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28316"/>
              </p:ext>
            </p:extLst>
          </p:nvPr>
        </p:nvGraphicFramePr>
        <p:xfrm>
          <a:off x="996950" y="1500587"/>
          <a:ext cx="10198100" cy="4209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91">
                  <a:extLst>
                    <a:ext uri="{9D8B030D-6E8A-4147-A177-3AD203B41FA5}">
                      <a16:colId xmlns:a16="http://schemas.microsoft.com/office/drawing/2014/main" val="2254175485"/>
                    </a:ext>
                  </a:extLst>
                </a:gridCol>
                <a:gridCol w="2607609">
                  <a:extLst>
                    <a:ext uri="{9D8B030D-6E8A-4147-A177-3AD203B41FA5}">
                      <a16:colId xmlns:a16="http://schemas.microsoft.com/office/drawing/2014/main" val="2616154649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3468827249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1516511489"/>
                    </a:ext>
                  </a:extLst>
                </a:gridCol>
              </a:tblGrid>
              <a:tr h="4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</a:rPr>
                        <a:t>변경사항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캡스톤디자인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캡스톤디자인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 II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ysClr val="windowText" lastClr="000000"/>
                          </a:solidFill>
                        </a:rPr>
                        <a:t>수정근거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520"/>
                  </a:ext>
                </a:extLst>
              </a:tr>
              <a:tr h="943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결합키 대상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도메인 사전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NLP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임베딩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모델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카디널리티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비율 기반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</a:rPr>
                        <a:t>인공지능 활용 방식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일관성과 고유성을 동시 만족하는 정보 추출을 위한 규칙 설계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</a:rPr>
                        <a:t>룰 기반 방식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으로 전환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</a:rPr>
                        <a:t>데이터 셋의 규모에 따른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ysClr val="windowText" lastClr="000000"/>
                          </a:solidFill>
                        </a:rPr>
                        <a:t>임베딩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모델의 성능 한계를 극복하기 위해 룰 기반으로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129351"/>
                  </a:ext>
                </a:extLst>
              </a:tr>
              <a:tr h="955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</a:rPr>
                        <a:t>통신방법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RESTful API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형태의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HTTP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통신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이벤트 구독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발행 패턴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인메모리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휘발성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경량 하이브리드 메시지 브로커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구현 및 적용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(TCP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기반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한 요청에 대하여 여러 번의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HTTP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통신을 통한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Header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오버헤드 및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대용량 메시지 처리를 위해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메시지 브로커 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239921"/>
                  </a:ext>
                </a:extLst>
              </a:tr>
              <a:tr h="955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ysClr val="windowText" lastClr="000000"/>
                          </a:solidFill>
                        </a:rPr>
                        <a:t>보안형태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</a:rPr>
                        <a:t>TLS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</a:rPr>
                        <a:t> 선택적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경량 하이브리드 메시지 브로커에서 성능과 보안 사이의 트레이드오프를 사용자가 직접 선택하여 적용할 수 있게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202154"/>
                  </a:ext>
                </a:extLst>
              </a:tr>
              <a:tr h="668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</a:rPr>
                        <a:t>GUI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임시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Markdown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인코더를 구현하여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xml, </a:t>
                      </a:r>
                      <a:r>
                        <a:rPr lang="en-US" altLang="ko-KR" sz="1400" dirty="0" err="1">
                          <a:solidFill>
                            <a:sysClr val="windowText" lastClr="000000"/>
                          </a:solidFill>
                        </a:rPr>
                        <a:t>json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</a:rPr>
                        <a:t>, csv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 등 사용자가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원하는 포맷으로 반환해주는 </a:t>
                      </a:r>
                      <a:endParaRPr lang="en-US" altLang="ko-KR" sz="1400" b="1" dirty="0">
                        <a:solidFill>
                          <a:srgbClr val="C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C00000"/>
                          </a:solidFill>
                        </a:rPr>
                        <a:t>웹페이지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다양한 포맷으로 결과를 획득하여 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</a:rPr>
                        <a:t>사용자의 니즈를 충족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11121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B1EE18E3-2ABD-6305-4EB8-815FF2E1ADE1}"/>
              </a:ext>
            </a:extLst>
          </p:cNvPr>
          <p:cNvSpPr txBox="1"/>
          <p:nvPr/>
        </p:nvSpPr>
        <p:spPr>
          <a:xfrm>
            <a:off x="887389" y="5771390"/>
            <a:ext cx="2924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/>
              <a:t>표 </a:t>
            </a:r>
            <a:r>
              <a:rPr kumimoji="1" lang="en-US" altLang="ko-KR" sz="1100" dirty="0"/>
              <a:t>1.</a:t>
            </a:r>
            <a:r>
              <a:rPr kumimoji="1" lang="ko-KR" altLang="en-US" sz="1100" dirty="0"/>
              <a:t> </a:t>
            </a:r>
            <a:r>
              <a:rPr kumimoji="1" lang="ko-KR" altLang="en-US" sz="1100" dirty="0" err="1"/>
              <a:t>캡스톤디자인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II</a:t>
            </a:r>
            <a:r>
              <a:rPr kumimoji="1" lang="ko-KR" altLang="en-US" sz="1100" dirty="0"/>
              <a:t> 변경사항과 수정 근거</a:t>
            </a:r>
          </a:p>
        </p:txBody>
      </p:sp>
    </p:spTree>
    <p:extLst>
      <p:ext uri="{BB962C8B-B14F-4D97-AF65-F5344CB8AC3E}">
        <p14:creationId xmlns:p14="http://schemas.microsoft.com/office/powerpoint/2010/main" val="201670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4092-F5E0-3A55-1320-11F744201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BD7734-B7A6-92BE-C8EC-98CDC42D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E6A87-D1BD-1C00-6A2D-0A94FCB94C00}"/>
              </a:ext>
            </a:extLst>
          </p:cNvPr>
          <p:cNvSpPr txBox="1"/>
          <p:nvPr/>
        </p:nvSpPr>
        <p:spPr>
          <a:xfrm>
            <a:off x="360000" y="360000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05.</a:t>
            </a:r>
            <a:r>
              <a:rPr kumimoji="1" lang="ko-KR" altLang="en-US" sz="2000" b="1" dirty="0"/>
              <a:t> 경량 하이브리드 메시지 브로커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C03E8-9491-6E85-5FED-7AEE92B672F3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B408E-822C-E85F-19C7-8E4778C8C2B3}"/>
              </a:ext>
            </a:extLst>
          </p:cNvPr>
          <p:cNvSpPr txBox="1"/>
          <p:nvPr/>
        </p:nvSpPr>
        <p:spPr>
          <a:xfrm>
            <a:off x="584030" y="944813"/>
            <a:ext cx="1088407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하이브리드 메시지 브로커</a:t>
            </a:r>
            <a:endParaRPr kumimoji="1" lang="en-US" altLang="ko-KR" sz="1400" b="1" dirty="0">
              <a:solidFill>
                <a:srgbClr val="C00000"/>
              </a:solidFill>
            </a:endParaRPr>
          </a:p>
          <a:p>
            <a:endParaRPr kumimoji="1" lang="en-US" altLang="ko-KR" sz="1400" b="1" dirty="0">
              <a:solidFill>
                <a:srgbClr val="C00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400" dirty="0"/>
              <a:t>Redis</a:t>
            </a:r>
            <a:r>
              <a:rPr kumimoji="1" lang="ko-KR" altLang="en-US" sz="1400" dirty="0"/>
              <a:t>와 같은 메모리 기반 고성능 브로커 컨셉과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Kafka</a:t>
            </a:r>
            <a:r>
              <a:rPr kumimoji="1" lang="ko-KR" altLang="en-US" sz="1400" dirty="0"/>
              <a:t>와 같은 디스크 기반 내구성 브로커 컨셉을 제공하는 메시지 브로커 서비스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sz="1400" dirty="0"/>
              <a:t>Java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Netty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활용한 </a:t>
            </a:r>
            <a:r>
              <a:rPr kumimoji="1" lang="en-US" altLang="ko-KR" sz="1400" dirty="0"/>
              <a:t>TCP </a:t>
            </a:r>
            <a:r>
              <a:rPr kumimoji="1" lang="ko-KR" altLang="en-US" sz="1400" dirty="0"/>
              <a:t>기반 통신 및 </a:t>
            </a:r>
            <a:r>
              <a:rPr kumimoji="1" lang="en-US" altLang="ko-KR" sz="1400" dirty="0"/>
              <a:t>Netty </a:t>
            </a:r>
            <a:r>
              <a:rPr kumimoji="1" lang="ko-KR" altLang="en-US" sz="1400" dirty="0"/>
              <a:t>기본 </a:t>
            </a:r>
            <a:r>
              <a:rPr kumimoji="1" lang="en-US" altLang="ko-KR" sz="1400" dirty="0"/>
              <a:t>TLS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선택적으로 적용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메모리 기반 토픽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저장소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는 휘발성 저장소로 고성능 메시지 처리에 사용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/>
              <a:t>디스크 기반 토픽은 영속성 저장소로 중요 메시지 및 재처리에 사용</a:t>
            </a:r>
            <a:endParaRPr kumimoji="1" lang="en-US" altLang="ko-KR" sz="1400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rgbClr val="C00000"/>
                </a:solidFill>
              </a:rPr>
              <a:t>기존 오픈소스 대신 직접 개발함으로써 오픈소스 브로커의 설계 이해와 필요성을 느끼기 위함</a:t>
            </a:r>
            <a:endParaRPr kumimoji="1" lang="en-US" altLang="ko-KR" sz="1400" b="1" dirty="0">
              <a:solidFill>
                <a:srgbClr val="C0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0554F1-A849-3FEE-7609-B1257E90B06C}"/>
              </a:ext>
            </a:extLst>
          </p:cNvPr>
          <p:cNvGrpSpPr/>
          <p:nvPr/>
        </p:nvGrpSpPr>
        <p:grpSpPr>
          <a:xfrm>
            <a:off x="980080" y="2515067"/>
            <a:ext cx="5115920" cy="3841283"/>
            <a:chOff x="1087656" y="2601168"/>
            <a:chExt cx="5115920" cy="3841283"/>
          </a:xfrm>
        </p:grpSpPr>
        <p:pic>
          <p:nvPicPr>
            <p:cNvPr id="6" name="그림 5" descr="스크린샷, 도표, 직사각형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EA97364-4D5D-8584-E21D-0477F07C6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656" y="2601168"/>
              <a:ext cx="5115920" cy="35796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586B8A-13C7-1705-9366-C8D0CA0D9BE4}"/>
                </a:ext>
              </a:extLst>
            </p:cNvPr>
            <p:cNvSpPr txBox="1"/>
            <p:nvPr/>
          </p:nvSpPr>
          <p:spPr>
            <a:xfrm>
              <a:off x="1087656" y="6180841"/>
              <a:ext cx="47718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/>
                <a:t>그림 </a:t>
              </a:r>
              <a:r>
                <a:rPr kumimoji="1" lang="en-US" altLang="ko-KR" sz="1100" dirty="0"/>
                <a:t>3.</a:t>
              </a:r>
              <a:r>
                <a:rPr kumimoji="1" lang="ko-KR" altLang="en-US" sz="1100" dirty="0"/>
                <a:t> 경량 하이브리드 메시지 브로커 서비스 아키텍처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BFAC2A-3988-175B-3449-742F7B5E5074}"/>
              </a:ext>
            </a:extLst>
          </p:cNvPr>
          <p:cNvGrpSpPr/>
          <p:nvPr/>
        </p:nvGrpSpPr>
        <p:grpSpPr>
          <a:xfrm>
            <a:off x="6696273" y="2796863"/>
            <a:ext cx="4895413" cy="3472793"/>
            <a:chOff x="6581973" y="2664509"/>
            <a:chExt cx="4895413" cy="3472793"/>
          </a:xfrm>
        </p:grpSpPr>
        <p:pic>
          <p:nvPicPr>
            <p:cNvPr id="12" name="그림 1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917EB5-83E7-440B-EF98-7201552E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6768" y="2664509"/>
              <a:ext cx="4880618" cy="325374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ABADEE-DEF2-7BF0-64E6-183FB6F81AD5}"/>
                </a:ext>
              </a:extLst>
            </p:cNvPr>
            <p:cNvSpPr txBox="1"/>
            <p:nvPr/>
          </p:nvSpPr>
          <p:spPr>
            <a:xfrm>
              <a:off x="6581973" y="5875692"/>
              <a:ext cx="47718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dirty="0"/>
                <a:t>그림 </a:t>
              </a:r>
              <a:r>
                <a:rPr kumimoji="1" lang="en-US" altLang="ko-KR" sz="1100" dirty="0"/>
                <a:t>4. Zero-Copy</a:t>
              </a:r>
              <a:r>
                <a:rPr kumimoji="1" lang="ko-KR" altLang="en-US" sz="1100" dirty="0" err="1"/>
                <a:t>를</a:t>
              </a:r>
              <a:r>
                <a:rPr kumimoji="1" lang="ko-KR" altLang="en-US" sz="1100" dirty="0"/>
                <a:t> 적용 했을 때의 디스크 입출력 성능 비교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04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6865-AF07-1273-AE40-E93E2A38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287D53-AFF9-B0A5-484F-9F1272F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E5683-DFB3-9986-5172-85F344F36AB3}"/>
              </a:ext>
            </a:extLst>
          </p:cNvPr>
          <p:cNvSpPr txBox="1"/>
          <p:nvPr/>
        </p:nvSpPr>
        <p:spPr>
          <a:xfrm>
            <a:off x="360000" y="360000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05.</a:t>
            </a:r>
            <a:r>
              <a:rPr kumimoji="1" lang="ko-KR" altLang="en-US" sz="2000" b="1" dirty="0"/>
              <a:t> 경량 하이브리드 메시지 브로커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04401-E21E-13E6-EDBB-4D2037921FB5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A83D0-F492-5153-3CF0-33AC114A68F7}"/>
              </a:ext>
            </a:extLst>
          </p:cNvPr>
          <p:cNvSpPr txBox="1"/>
          <p:nvPr/>
        </p:nvSpPr>
        <p:spPr>
          <a:xfrm>
            <a:off x="584030" y="944813"/>
            <a:ext cx="4564070" cy="1881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현재 진행 사항</a:t>
            </a:r>
            <a:endParaRPr kumimoji="1" lang="en-US" altLang="ko-KR" sz="14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메모리 기반 토픽 생성 및 삭제 기능 구현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생산자 및 소비자의 연결 제어 및 메시지 발행 처리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400" dirty="0"/>
              <a:t>csv, </a:t>
            </a:r>
            <a:r>
              <a:rPr kumimoji="1" lang="en-US" altLang="ko-KR" sz="1400" dirty="0" err="1"/>
              <a:t>json</a:t>
            </a:r>
            <a:r>
              <a:rPr kumimoji="1" lang="en-US" altLang="ko-KR" sz="1400" dirty="0"/>
              <a:t>, xml, </a:t>
            </a:r>
            <a:r>
              <a:rPr kumimoji="1" lang="ko-KR" altLang="en-US" sz="1400" dirty="0"/>
              <a:t>바이너리 포맷의 메시지 지원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배치 전송 및 비동기 지원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최대 메시지 크기 제한을 통한 성능 저하 방지</a:t>
            </a:r>
            <a:endParaRPr kumimoji="1"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EEFBA2-4891-2A6D-4554-C19F3E5D9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39" y="1007501"/>
            <a:ext cx="3872938" cy="17470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D7C908-30A5-F469-BE9B-A111D92B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17" y="2863746"/>
            <a:ext cx="3858906" cy="17400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212079-E659-9F5E-FA2C-79551B34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04" y="4672774"/>
            <a:ext cx="3872938" cy="17610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5B5157-B304-79E0-5957-EAA5103E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861" y="2869298"/>
            <a:ext cx="3872939" cy="17344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1CE9B7-93C9-2CE9-48F9-4B4CB9949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308" y="4741990"/>
            <a:ext cx="3872939" cy="17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1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E072-F8D2-8089-73D6-49F7B12D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F04348-76C5-B870-2754-E2D69321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B5C9-5742-A44E-8ED6-6132E06953D2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FCA9F-B2EF-23B0-08A2-BDE142996249}"/>
              </a:ext>
            </a:extLst>
          </p:cNvPr>
          <p:cNvSpPr txBox="1"/>
          <p:nvPr/>
        </p:nvSpPr>
        <p:spPr>
          <a:xfrm>
            <a:off x="360000" y="360000"/>
            <a:ext cx="424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/>
              <a:t>05.</a:t>
            </a:r>
            <a:r>
              <a:rPr kumimoji="1" lang="ko-KR" altLang="en-US" sz="2000" b="1" dirty="0"/>
              <a:t> 경량 하이브리드 메시지 브로커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07431-B5C9-9341-DDB5-E0F2CE6D8D17}"/>
              </a:ext>
            </a:extLst>
          </p:cNvPr>
          <p:cNvSpPr txBox="1"/>
          <p:nvPr/>
        </p:nvSpPr>
        <p:spPr>
          <a:xfrm>
            <a:off x="10403475" y="2416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C9473-8CC1-A490-2273-4DB3FE2CE32C}"/>
              </a:ext>
            </a:extLst>
          </p:cNvPr>
          <p:cNvSpPr txBox="1"/>
          <p:nvPr/>
        </p:nvSpPr>
        <p:spPr>
          <a:xfrm>
            <a:off x="584030" y="944813"/>
            <a:ext cx="7202613" cy="1235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C00000"/>
                </a:solidFill>
              </a:rPr>
              <a:t>이후 핵심 구현 사항</a:t>
            </a:r>
            <a:endParaRPr kumimoji="1" lang="en-US" altLang="ko-KR" sz="1400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디스크 기반 토픽 생성 및 삭제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토픽 모드 전환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메모리 기반</a:t>
            </a:r>
            <a:r>
              <a:rPr kumimoji="1" lang="en-US" altLang="ko-KR" sz="1400" dirty="0"/>
              <a:t> →</a:t>
            </a:r>
            <a:r>
              <a:rPr kumimoji="1" lang="ko-KR" altLang="en-US" sz="1400" dirty="0"/>
              <a:t>디스크 혹은 반대</a:t>
            </a:r>
            <a:r>
              <a:rPr kumimoji="1"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ko-KR" altLang="en-US" sz="1400" dirty="0"/>
              <a:t>디스크 기반 토픽 수에 따른 메모리 기반 토픽 용량 제한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적응형 용량 제한 알고리즘</a:t>
            </a:r>
            <a:r>
              <a:rPr kumimoji="1" lang="en-US" altLang="ko-KR" sz="1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FE262-8C83-BD0F-A3EF-C69FF52B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7" y="2480562"/>
            <a:ext cx="3660949" cy="1642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5AE198-B57A-6B56-C95B-9A55F56F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40" y="2480562"/>
            <a:ext cx="3700526" cy="1708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8335E-B764-8AC0-7EB3-5C65B398F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9" y="4381252"/>
            <a:ext cx="3627967" cy="1635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934FE6-2FC8-8DB7-DFE0-AAC76F7F0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024" y="2506947"/>
            <a:ext cx="3654352" cy="1655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83129C-AD8C-347F-4165-B7BA1E7B5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024" y="4348271"/>
            <a:ext cx="3654352" cy="16556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95F8A1-3902-F7D4-8F53-F4EBF9091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699" y="4381252"/>
            <a:ext cx="3627967" cy="16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1058</Words>
  <Application>Microsoft Macintosh PowerPoint</Application>
  <PresentationFormat>와이드스크린</PresentationFormat>
  <Paragraphs>197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DM Sans Medium</vt:lpstr>
      <vt:lpstr>Lora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장재혁</cp:lastModifiedBy>
  <cp:revision>179</cp:revision>
  <dcterms:created xsi:type="dcterms:W3CDTF">2025-09-09T01:19:30Z</dcterms:created>
  <dcterms:modified xsi:type="dcterms:W3CDTF">2025-09-09T06:43:06Z</dcterms:modified>
</cp:coreProperties>
</file>